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9" r:id="rId2"/>
    <p:sldId id="307" r:id="rId3"/>
    <p:sldId id="306" r:id="rId4"/>
    <p:sldId id="302" r:id="rId5"/>
    <p:sldId id="301" r:id="rId6"/>
    <p:sldId id="316" r:id="rId7"/>
    <p:sldId id="308" r:id="rId8"/>
    <p:sldId id="264" r:id="rId9"/>
    <p:sldId id="296" r:id="rId10"/>
    <p:sldId id="298" r:id="rId11"/>
    <p:sldId id="314" r:id="rId12"/>
    <p:sldId id="257" r:id="rId13"/>
    <p:sldId id="321" r:id="rId14"/>
    <p:sldId id="322" r:id="rId1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5A3A6D-897E-CD90-C3C6-4757DBCEBFF4}" name="Adesina, Olayemi" initials="AO" userId="S::adesinao@msu.edu::fa507034-2d28-47a7-9684-0d959e2899d4" providerId="AD"/>
  <p188:author id="{6A435BE7-335A-F0A2-260F-5B6CFBD85D30}" name="Tiwari, Aishwarya" initials="TA" userId="S::tiwariai@msu.edu::1326ed91-5fb4-4754-ad7a-bd8be041108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94E"/>
    <a:srgbClr val="757575"/>
    <a:srgbClr val="02855D"/>
    <a:srgbClr val="038DC7"/>
    <a:srgbClr val="056B97"/>
    <a:srgbClr val="ED7E16"/>
    <a:srgbClr val="63E572"/>
    <a:srgbClr val="B2DFFF"/>
    <a:srgbClr val="6AFAC4"/>
    <a:srgbClr val="B1D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varScale="1">
        <p:scale>
          <a:sx n="136" d="100"/>
          <a:sy n="136"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6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22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04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536122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58860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104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FFFFFF"/>
                </a:solidFill>
                <a:effectLst/>
                <a:latin typeface="Roboto" panose="02000000000000000000" pitchFamily="2" charset="0"/>
              </a:rPr>
              <a:t>RFI Submissions = Goals Completed</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45396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0" spc="-12">
                <a:solidFill>
                  <a:srgbClr val="30594F"/>
                </a:solidFill>
                <a:latin typeface="DM Sans" pitchFamily="2" charset="77"/>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DM Sans" pitchFamily="2" charset="77"/>
            </a:endParaRPr>
          </a:p>
          <a:p>
            <a:pPr marL="171450" indent="-171450" algn="l">
              <a:buFont typeface="Arial" panose="020B0604020202020204" pitchFamily="34" charset="0"/>
              <a:buChar char="•"/>
            </a:pPr>
            <a:r>
              <a:rPr lang="en-US" b="1" i="0" u="none" strike="noStrike">
                <a:solidFill>
                  <a:srgbClr val="D1D5DB"/>
                </a:solidFill>
                <a:effectLst/>
                <a:latin typeface="Söhne"/>
              </a:rPr>
              <a:t>Frequent Content Updates:</a:t>
            </a:r>
            <a:r>
              <a:rPr lang="en-US" b="0" i="0" u="none" strike="noStrike">
                <a:solidFill>
                  <a:srgbClr val="D1D5DB"/>
                </a:solidFill>
                <a:effectLst/>
                <a:latin typeface="Söhne"/>
              </a:rPr>
              <a:t> Implementing regular content updates on the website, such as Program News, Upcoming Event updates, and showcasing faculty or student achievements. This strategy aims to engage prospective students who frequently visit the site and provide them with additional information to enhance conversion rates.</a:t>
            </a:r>
          </a:p>
          <a:p>
            <a:pPr marL="171450" indent="-171450" algn="l">
              <a:buFont typeface="Arial" panose="020B0604020202020204" pitchFamily="34" charset="0"/>
              <a:buChar char="•"/>
            </a:pPr>
            <a:endParaRPr lang="en-US" b="0" i="0" u="none" strike="noStrike">
              <a:solidFill>
                <a:srgbClr val="D1D5DB"/>
              </a:solidFill>
              <a:effectLst/>
              <a:latin typeface="Söhne"/>
            </a:endParaRPr>
          </a:p>
          <a:p>
            <a:pPr marL="171450" indent="-171450" algn="l">
              <a:buFont typeface="Arial" panose="020B0604020202020204" pitchFamily="34" charset="0"/>
              <a:buChar char="•"/>
            </a:pPr>
            <a:r>
              <a:rPr lang="en-US" b="1" i="0" u="none" strike="noStrike">
                <a:solidFill>
                  <a:srgbClr val="D1D5DB"/>
                </a:solidFill>
                <a:effectLst/>
                <a:latin typeface="Söhne"/>
              </a:rPr>
              <a:t>Expand Online Presence: </a:t>
            </a:r>
            <a:r>
              <a:rPr lang="en-US" b="0" i="0" u="none" strike="noStrike">
                <a:solidFill>
                  <a:srgbClr val="D1D5DB"/>
                </a:solidFill>
                <a:effectLst/>
                <a:latin typeface="Söhne"/>
              </a:rPr>
              <a:t>Incorporating</a:t>
            </a:r>
            <a:r>
              <a:rPr lang="en-US" b="1" i="0" u="none" strike="noStrike">
                <a:solidFill>
                  <a:srgbClr val="D1D5DB"/>
                </a:solidFill>
                <a:effectLst/>
                <a:latin typeface="Söhne"/>
              </a:rPr>
              <a:t> </a:t>
            </a:r>
            <a:r>
              <a:rPr lang="en-US" b="0" i="0" u="none" strike="noStrike">
                <a:solidFill>
                  <a:srgbClr val="D1D5DB"/>
                </a:solidFill>
                <a:effectLst/>
                <a:latin typeface="Söhne"/>
              </a:rPr>
              <a:t>prompts to capture email addresses or displaying pop-ups showcasing MSMR's social media accounts, which can be followed by visitors. This approach facilitates increased connectivity beyond the website and sets the stage for future referral opportunities through these platforms.</a:t>
            </a:r>
          </a:p>
          <a:p>
            <a:pPr marL="171450" indent="-171450" algn="l">
              <a:buFont typeface="Arial" panose="020B0604020202020204" pitchFamily="34" charset="0"/>
              <a:buChar char="•"/>
            </a:pPr>
            <a:endParaRPr lang="en-US" b="0" i="0" u="none" strike="noStrike">
              <a:solidFill>
                <a:srgbClr val="D1D5DB"/>
              </a:solidFill>
              <a:effectLst/>
              <a:latin typeface="Söhne"/>
            </a:endParaRPr>
          </a:p>
          <a:p>
            <a:pPr marL="171450" indent="-171450" algn="l">
              <a:buFont typeface="Arial" panose="020B0604020202020204" pitchFamily="34" charset="0"/>
              <a:buChar char="•"/>
            </a:pPr>
            <a:r>
              <a:rPr lang="en-US" b="1" i="0" u="none" strike="noStrike">
                <a:solidFill>
                  <a:srgbClr val="D1D5DB"/>
                </a:solidFill>
                <a:effectLst/>
                <a:latin typeface="Söhne"/>
              </a:rPr>
              <a:t>Utilize Alumni Testimonials and Career Path Insights: </a:t>
            </a:r>
            <a:r>
              <a:rPr lang="en-US" b="0" i="0" u="none" strike="noStrike">
                <a:solidFill>
                  <a:srgbClr val="D1D5DB"/>
                </a:solidFill>
                <a:effectLst/>
                <a:latin typeface="Söhne"/>
              </a:rPr>
              <a:t>Leveraging testimonials from alumni and highlighting successful career paths associated with the program. This tactic serves to enhance credibility and provide prospective students with valuable insights into the potential outcomes and benefits of pursuing MSMR.</a:t>
            </a:r>
          </a:p>
          <a:p>
            <a:endParaRPr lang="en-US" b="1" i="0" u="none" strike="noStrike">
              <a:solidFill>
                <a:srgbClr val="FFFFFF"/>
              </a:solidFill>
              <a:effectLst/>
              <a:latin typeface="Roboto" panose="02000000000000000000" pitchFamily="2"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657058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484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Analysis:</a:t>
            </a:r>
          </a:p>
          <a:p>
            <a:pPr marL="171450" indent="-171450">
              <a:buFont typeface="Arial" panose="020B0604020202020204" pitchFamily="34" charset="0"/>
              <a:buChar char="•"/>
            </a:pPr>
            <a:r>
              <a:rPr lang="en-US"/>
              <a:t>The United States exhibited the highest number of users, followed by India, China, Taiwan, Canada, Bangladesh, Nigeria, Ghana, Pakistan, and the United Kingdom. Given the considerable size of these countries, we opted to incorporate city-level data to further refine our targeting criteria. Without this inclusion, our efforts would have encompassed a vast and diverse range of global regions.</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179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67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0" spc="-12">
                <a:solidFill>
                  <a:srgbClr val="30594F"/>
                </a:solidFill>
                <a:latin typeface="DM Sans" pitchFamily="2" charset="77"/>
              </a:rPr>
              <a:t>Recommendations</a:t>
            </a:r>
            <a:endParaRPr lang="en-US" sz="1200" b="1" i="0" kern="0" spc="-12">
              <a:solidFill>
                <a:srgbClr val="18453B"/>
              </a:solidFill>
              <a:latin typeface="DM Sans" pitchFamily="2" charset="77"/>
              <a:ea typeface="+mn-lt"/>
              <a:cs typeface="+mn-lt"/>
            </a:endParaRPr>
          </a:p>
          <a:p>
            <a:pPr marL="171450" indent="-171450" algn="l">
              <a:buFont typeface="Arial" panose="020B0604020202020204" pitchFamily="34" charset="0"/>
              <a:buChar char="•"/>
            </a:pPr>
            <a:r>
              <a:rPr lang="en-US" b="1" i="0" u="none" strike="noStrike">
                <a:effectLst/>
                <a:latin typeface="Söhne"/>
              </a:rPr>
              <a:t>Category and Course: </a:t>
            </a:r>
            <a:r>
              <a:rPr lang="en-US" b="0" i="0" u="none" strike="noStrike">
                <a:effectLst/>
                <a:latin typeface="Söhne"/>
              </a:rPr>
              <a:t>The website can prominently feature notable live or academic projects, job/internship opportunities, research initiatives, and case studies completed by faculty members and students in these two specific categories.</a:t>
            </a:r>
          </a:p>
          <a:p>
            <a:pPr marL="171450" indent="-171450" algn="l">
              <a:buFont typeface="Arial" panose="020B0604020202020204" pitchFamily="34" charset="0"/>
              <a:buChar char="•"/>
            </a:pPr>
            <a:r>
              <a:rPr lang="en-US" b="1" i="0" u="none" strike="noStrike">
                <a:effectLst/>
                <a:latin typeface="Söhne"/>
              </a:rPr>
              <a:t>Partnership/Collaboration: </a:t>
            </a:r>
            <a:r>
              <a:rPr lang="en-US" b="0" i="0" u="none" strike="noStrike">
                <a:effectLst/>
                <a:latin typeface="Söhne"/>
              </a:rPr>
              <a:t>To attract a larger user base, the program should proactively seek partnerships and collaborations with companies operating in these fields. This approach can foster mutually beneficial relationships and enhance the program's reputation and visibility.</a:t>
            </a:r>
            <a:endParaRPr lang="en-US" sz="1200" kern="0" spc="-12">
              <a:solidFill>
                <a:srgbClr val="18453B"/>
              </a:solidFill>
              <a:latin typeface="DM Sans" pitchFamily="2" charset="77"/>
              <a:ea typeface="+mn-lt"/>
              <a:cs typeface="+mn-lt"/>
            </a:endParaRPr>
          </a:p>
          <a:p>
            <a:br>
              <a:rPr lang="en-US" b="1"/>
            </a:br>
            <a:r>
              <a:rPr lang="en-US" b="1"/>
              <a:t>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From the Affinity Category, it might be helpful to focus on categories that help differentiate the users in a significant manner. For example, a lot of prospective students might identify as Movie / Music Lovers, and this might not help us improve our targeting in any way. But categories like “</a:t>
            </a:r>
            <a:r>
              <a:rPr lang="en-US" sz="1200" b="1" kern="0" spc="-12">
                <a:solidFill>
                  <a:srgbClr val="18453B"/>
                </a:solidFill>
                <a:latin typeface="DM Sans" pitchFamily="2" charset="77"/>
                <a:ea typeface="+mn-lt"/>
                <a:cs typeface="+mn-lt"/>
              </a:rPr>
              <a:t>Lifestyle &amp; Hobbies” </a:t>
            </a:r>
            <a:r>
              <a:rPr lang="en-US" sz="1200" b="0" kern="0" spc="-12">
                <a:solidFill>
                  <a:srgbClr val="18453B"/>
                </a:solidFill>
                <a:latin typeface="DM Sans" pitchFamily="2" charset="77"/>
                <a:ea typeface="+mn-lt"/>
                <a:cs typeface="+mn-lt"/>
              </a:rPr>
              <a:t>which has “Art &amp; Theater Aficionados, Fashionistas, and Green Living Enthusiasts help us narrow down our target segment better.</a:t>
            </a:r>
          </a:p>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017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81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594F"/>
        </a:solidFill>
        <a:effectLst/>
      </p:bgPr>
    </p:bg>
    <p:spTree>
      <p:nvGrpSpPr>
        <p:cNvPr id="1" name=""/>
        <p:cNvGrpSpPr/>
        <p:nvPr/>
      </p:nvGrpSpPr>
      <p:grpSpPr>
        <a:xfrm>
          <a:off x="0" y="0"/>
          <a:ext cx="0" cy="0"/>
          <a:chOff x="0" y="0"/>
          <a:chExt cx="0" cy="0"/>
        </a:xfrm>
      </p:grpSpPr>
      <p:sp>
        <p:nvSpPr>
          <p:cNvPr id="3" name="Shape 0"/>
          <p:cNvSpPr/>
          <p:nvPr/>
        </p:nvSpPr>
        <p:spPr>
          <a:xfrm>
            <a:off x="-2502" y="4667133"/>
            <a:ext cx="9146797" cy="476348"/>
          </a:xfrm>
          <a:prstGeom prst="roundRect">
            <a:avLst>
              <a:gd name="adj" fmla="val -191960"/>
            </a:avLst>
          </a:prstGeom>
          <a:solidFill>
            <a:srgbClr val="30594F"/>
          </a:solidFill>
          <a:ln/>
        </p:spPr>
      </p:sp>
      <p:sp>
        <p:nvSpPr>
          <p:cNvPr id="4" name="Shape 1"/>
          <p:cNvSpPr/>
          <p:nvPr/>
        </p:nvSpPr>
        <p:spPr>
          <a:xfrm>
            <a:off x="-194248" y="4666088"/>
            <a:ext cx="9525000" cy="0"/>
          </a:xfrm>
          <a:prstGeom prst="line">
            <a:avLst/>
          </a:prstGeom>
          <a:solidFill>
            <a:srgbClr val="FFFFFF">
              <a:alpha val="20000"/>
            </a:srgbClr>
          </a:solidFill>
          <a:ln w="5292">
            <a:solidFill>
              <a:srgbClr val="F4F5FA">
                <a:alpha val="20000"/>
              </a:srgbClr>
            </a:solidFill>
            <a:prstDash val="solid"/>
            <a:headEnd type="none"/>
            <a:tailEnd type="none"/>
          </a:ln>
        </p:spPr>
      </p:sp>
      <p:sp>
        <p:nvSpPr>
          <p:cNvPr id="6" name="Text 3"/>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solidFill>
                  <a:prstClr val="white"/>
                </a:solidFill>
                <a:latin typeface="DM Sans"/>
                <a:ea typeface="+mn-lt"/>
                <a:cs typeface="Calibri" panose="020F0502020204030204"/>
              </a:rPr>
              <a:t>MSMR</a:t>
            </a:r>
            <a:r>
              <a:rPr kumimoji="0" lang="en-US" sz="600" b="0" i="0" u="none" strike="noStrike" kern="0" cap="none" spc="-12" normalizeH="0" baseline="0" noProof="0">
                <a:ln>
                  <a:noFill/>
                </a:ln>
                <a:solidFill>
                  <a:prstClr val="white"/>
                </a:solidFill>
                <a:effectLst/>
                <a:uLnTx/>
                <a:uFillTx/>
                <a:latin typeface="DM Sans"/>
                <a:ea typeface="+mn-lt"/>
                <a:cs typeface="Calibri" panose="020F0502020204030204"/>
              </a:rPr>
              <a:t> – https://</a:t>
            </a:r>
            <a:r>
              <a:rPr kumimoji="0" lang="en-US" sz="600" b="0" i="0" u="none" strike="noStrike" kern="0" cap="none" spc="-12" normalizeH="0" baseline="0" noProof="0" err="1">
                <a:ln>
                  <a:noFill/>
                </a:ln>
                <a:solidFill>
                  <a:prstClr val="white"/>
                </a:solidFill>
                <a:effectLst/>
                <a:uLnTx/>
                <a:uFillTx/>
                <a:latin typeface="DM Sans"/>
                <a:ea typeface="+mn-lt"/>
                <a:cs typeface="Calibri" panose="020F0502020204030204"/>
              </a:rPr>
              <a:t>broad.msu.edu</a:t>
            </a:r>
            <a:r>
              <a:rPr kumimoji="0" lang="en-US" sz="600" b="0" i="0" u="none" strike="noStrike" kern="0" cap="none" spc="-12" normalizeH="0" baseline="0" noProof="0">
                <a:ln>
                  <a:noFill/>
                </a:ln>
                <a:solidFill>
                  <a:prstClr val="white"/>
                </a:solidFill>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solidFill>
                <a:prstClr val="white"/>
              </a:solidFill>
              <a:effectLst/>
              <a:uLnTx/>
              <a:uFillTx/>
              <a:latin typeface="DM Sans"/>
              <a:ea typeface="+mn-ea"/>
              <a:cs typeface="+mn-cs"/>
            </a:endParaRPr>
          </a:p>
        </p:txBody>
      </p:sp>
      <p:sp>
        <p:nvSpPr>
          <p:cNvPr id="7" name="Text 4"/>
          <p:cNvSpPr/>
          <p:nvPr/>
        </p:nvSpPr>
        <p:spPr>
          <a:xfrm>
            <a:off x="7295369" y="4873522"/>
            <a:ext cx="1633877" cy="121890"/>
          </a:xfrm>
          <a:prstGeom prst="rect">
            <a:avLst/>
          </a:prstGeom>
          <a:noFill/>
          <a:ln/>
        </p:spPr>
        <p:txBody>
          <a:bodyPr wrap="square" lIns="0" tIns="0" rIns="0" bIns="0" rtlCol="0" anchor="ctr"/>
          <a:lstStyle/>
          <a:p>
            <a:pPr marL="0" marR="0" lvl="0" indent="0" algn="r" defTabSz="914400" rtl="0" eaLnBrk="1" fontAlgn="auto" latinLnBrk="0" hangingPunct="1">
              <a:lnSpc>
                <a:spcPts val="960"/>
              </a:lnSpc>
              <a:spcBef>
                <a:spcPts val="0"/>
              </a:spcBef>
              <a:spcAft>
                <a:spcPts val="0"/>
              </a:spcAft>
              <a:buClrTx/>
              <a:buSzTx/>
              <a:buFontTx/>
              <a:buNone/>
              <a:tabLst/>
              <a:defRPr/>
            </a:pPr>
            <a:r>
              <a:rPr kumimoji="0" lang="en-US" sz="600" b="0" i="0" u="none" strike="noStrike" kern="0" cap="none" spc="-12" normalizeH="0" baseline="0" noProof="0">
                <a:ln>
                  <a:noFill/>
                </a:ln>
                <a:solidFill>
                  <a:srgbClr val="F4F5FA"/>
                </a:solidFill>
                <a:effectLst/>
                <a:uLnTx/>
                <a:uFillTx/>
                <a:latin typeface="DM Sans"/>
                <a:ea typeface="+mn-ea"/>
                <a:cs typeface="+mn-cs"/>
              </a:rPr>
              <a:t>Who will make business happen, Spartans will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5"/>
          <p:cNvSpPr/>
          <p:nvPr/>
        </p:nvSpPr>
        <p:spPr>
          <a:xfrm>
            <a:off x="475224" y="1709578"/>
            <a:ext cx="8193360" cy="1728788"/>
          </a:xfrm>
          <a:prstGeom prst="rect">
            <a:avLst/>
          </a:prstGeom>
          <a:noFill/>
          <a:ln/>
        </p:spPr>
        <p:txBody>
          <a:bodyPr wrap="square" lIns="0" tIns="0" rIns="0" bIns="0" rtlCol="0" anchor="ctr"/>
          <a:lstStyle/>
          <a:p>
            <a:pPr marL="0" marR="0" lvl="0" indent="0" algn="ctr" defTabSz="914400" rtl="0" eaLnBrk="1" fontAlgn="auto" latinLnBrk="0" hangingPunct="1">
              <a:lnSpc>
                <a:spcPts val="4538"/>
              </a:lnSpc>
              <a:spcBef>
                <a:spcPts val="0"/>
              </a:spcBef>
              <a:spcAft>
                <a:spcPts val="0"/>
              </a:spcAft>
              <a:buClrTx/>
              <a:buSzTx/>
              <a:buFontTx/>
              <a:buNone/>
              <a:tabLst/>
              <a:defRPr/>
            </a:pPr>
            <a:r>
              <a:rPr lang="en-US" sz="4100" kern="0" spc="36" dirty="0">
                <a:solidFill>
                  <a:srgbClr val="F4F5FA"/>
                </a:solidFill>
                <a:latin typeface="DM Serif Display"/>
              </a:rPr>
              <a:t>Google Analytics</a:t>
            </a:r>
          </a:p>
          <a:p>
            <a:pPr marL="0" marR="0" lvl="0" indent="0" algn="ctr" defTabSz="914400" rtl="0" eaLnBrk="1" fontAlgn="auto" latinLnBrk="0" hangingPunct="1">
              <a:spcBef>
                <a:spcPts val="0"/>
              </a:spcBef>
              <a:spcAft>
                <a:spcPts val="0"/>
              </a:spcAft>
              <a:buClrTx/>
              <a:buSzTx/>
              <a:buFontTx/>
              <a:buNone/>
              <a:tabLst/>
              <a:defRPr/>
            </a:pPr>
            <a:r>
              <a:rPr lang="en-US" sz="2000" kern="0" spc="36" dirty="0">
                <a:solidFill>
                  <a:srgbClr val="F4F5FA"/>
                </a:solidFill>
                <a:latin typeface="DM Serif Display"/>
              </a:rPr>
              <a:t>Comparison of MSU’s </a:t>
            </a:r>
            <a:r>
              <a:rPr kumimoji="0" lang="en-US" sz="2000" i="0" u="none" strike="noStrike" kern="0" cap="none" spc="36" normalizeH="0" baseline="0" noProof="0" dirty="0">
                <a:ln>
                  <a:noFill/>
                </a:ln>
                <a:solidFill>
                  <a:srgbClr val="F4F5FA"/>
                </a:solidFill>
                <a:effectLst/>
                <a:uLnTx/>
                <a:uFillTx/>
                <a:latin typeface="DM Serif Display"/>
                <a:ea typeface="+mn-ea"/>
                <a:cs typeface="+mn-cs"/>
              </a:rPr>
              <a:t>MS Marketing Research Program between this year &amp; previous year</a:t>
            </a:r>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Graphic 10">
            <a:extLst>
              <a:ext uri="{FF2B5EF4-FFF2-40B4-BE49-F238E27FC236}">
                <a16:creationId xmlns:a16="http://schemas.microsoft.com/office/drawing/2014/main" id="{6D3F6FFB-34A6-8507-5E69-1D6BF4BF0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600" y="564837"/>
            <a:ext cx="2743189" cy="190122"/>
          </a:xfrm>
          <a:prstGeom prst="rect">
            <a:avLst/>
          </a:prstGeom>
        </p:spPr>
      </p:pic>
      <p:pic>
        <p:nvPicPr>
          <p:cNvPr id="11" name="Graphic 11">
            <a:extLst>
              <a:ext uri="{FF2B5EF4-FFF2-40B4-BE49-F238E27FC236}">
                <a16:creationId xmlns:a16="http://schemas.microsoft.com/office/drawing/2014/main" id="{AE274D49-AF64-D923-AC52-7534D73BA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231" y="256181"/>
            <a:ext cx="2743193" cy="305829"/>
          </a:xfrm>
          <a:prstGeom prst="rect">
            <a:avLst/>
          </a:prstGeom>
        </p:spPr>
      </p:pic>
      <p:sp>
        <p:nvSpPr>
          <p:cNvPr id="12" name="Text 2">
            <a:extLst>
              <a:ext uri="{FF2B5EF4-FFF2-40B4-BE49-F238E27FC236}">
                <a16:creationId xmlns:a16="http://schemas.microsoft.com/office/drawing/2014/main" id="{CBBF8367-478E-D0AB-4B7B-71534410D1F9}"/>
              </a:ext>
            </a:extLst>
          </p:cNvPr>
          <p:cNvSpPr/>
          <p:nvPr/>
        </p:nvSpPr>
        <p:spPr>
          <a:xfrm>
            <a:off x="2765902" y="3305183"/>
            <a:ext cx="3736676" cy="144216"/>
          </a:xfrm>
          <a:prstGeom prst="rect">
            <a:avLst/>
          </a:prstGeom>
          <a:noFill/>
          <a:ln/>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12" normalizeH="0" baseline="0" noProof="0" dirty="0">
                <a:ln>
                  <a:noFill/>
                </a:ln>
                <a:solidFill>
                  <a:prstClr val="white"/>
                </a:solidFill>
                <a:effectLst/>
                <a:uLnTx/>
                <a:uFillTx/>
                <a:latin typeface="DM Sans"/>
                <a:ea typeface="+mn-lt"/>
                <a:cs typeface="Calibri" panose="020F0502020204030204"/>
              </a:rPr>
              <a:t>https://</a:t>
            </a:r>
            <a:r>
              <a:rPr kumimoji="0" lang="en-US" sz="1000" b="0" i="0" u="none" strike="noStrike" kern="0" cap="none" spc="-12" normalizeH="0" baseline="0" noProof="0" dirty="0" err="1">
                <a:ln>
                  <a:noFill/>
                </a:ln>
                <a:solidFill>
                  <a:prstClr val="white"/>
                </a:solidFill>
                <a:effectLst/>
                <a:uLnTx/>
                <a:uFillTx/>
                <a:latin typeface="DM Sans"/>
                <a:ea typeface="+mn-lt"/>
                <a:cs typeface="Calibri" panose="020F0502020204030204"/>
              </a:rPr>
              <a:t>broad.msu.edu</a:t>
            </a:r>
            <a:r>
              <a:rPr kumimoji="0" lang="en-US" sz="1000" b="0" i="0" u="none" strike="noStrike" kern="0" cap="none" spc="-12" normalizeH="0" baseline="0" noProof="0" dirty="0">
                <a:ln>
                  <a:noFill/>
                </a:ln>
                <a:solidFill>
                  <a:prstClr val="white"/>
                </a:solidFill>
                <a:effectLst/>
                <a:uLnTx/>
                <a:uFillTx/>
                <a:latin typeface="DM Sans"/>
                <a:ea typeface="+mn-lt"/>
                <a:cs typeface="Calibri" panose="020F0502020204030204"/>
              </a:rPr>
              <a:t>/masters/marketing-research/</a:t>
            </a:r>
            <a:endParaRPr kumimoji="0" lang="en-US" sz="1800" b="0" i="0" u="none" strike="noStrike" kern="1200" cap="none" spc="0" normalizeH="0" baseline="0" noProof="0" dirty="0">
              <a:ln>
                <a:noFill/>
              </a:ln>
              <a:solidFill>
                <a:prstClr val="white"/>
              </a:solidFill>
              <a:effectLst/>
              <a:uLnTx/>
              <a:uFillTx/>
              <a:latin typeface="DM Sans"/>
              <a:ea typeface="+mn-lt"/>
              <a:cs typeface="Calibri" panose="020F0502020204030204"/>
            </a:endParaRPr>
          </a:p>
        </p:txBody>
      </p:sp>
      <p:sp>
        <p:nvSpPr>
          <p:cNvPr id="10" name="Text 2">
            <a:extLst>
              <a:ext uri="{FF2B5EF4-FFF2-40B4-BE49-F238E27FC236}">
                <a16:creationId xmlns:a16="http://schemas.microsoft.com/office/drawing/2014/main" id="{40288315-3E32-09E0-3978-B09618B5C1E8}"/>
              </a:ext>
            </a:extLst>
          </p:cNvPr>
          <p:cNvSpPr/>
          <p:nvPr/>
        </p:nvSpPr>
        <p:spPr>
          <a:xfrm>
            <a:off x="3276683" y="4873800"/>
            <a:ext cx="2590874" cy="121890"/>
          </a:xfrm>
          <a:prstGeom prst="rect">
            <a:avLst/>
          </a:prstGeom>
          <a:noFill/>
          <a:ln/>
        </p:spPr>
        <p:txBody>
          <a:bodyPr wrap="square" lIns="0" tIns="0" rIns="0" bIns="0" rtlCol="0" anchor="ctr"/>
          <a:lstStyle/>
          <a:p>
            <a:pPr marL="0" marR="0" lvl="0" indent="0" algn="ctr" defTabSz="914400" rtl="0" eaLnBrk="1" fontAlgn="auto" latinLnBrk="0" hangingPunct="1">
              <a:lnSpc>
                <a:spcPts val="960"/>
              </a:lnSpc>
              <a:spcBef>
                <a:spcPts val="0"/>
              </a:spcBef>
              <a:spcAft>
                <a:spcPts val="0"/>
              </a:spcAft>
              <a:buClrTx/>
              <a:buSzTx/>
              <a:buFontTx/>
              <a:buNone/>
              <a:tabLst/>
              <a:defRPr/>
            </a:pPr>
            <a:r>
              <a:rPr kumimoji="0" lang="en-US" sz="600" b="0" i="0" u="none" strike="noStrike" kern="0" cap="none" spc="-12" normalizeH="0" baseline="0" noProof="0">
                <a:ln>
                  <a:noFill/>
                </a:ln>
                <a:solidFill>
                  <a:srgbClr val="FFFFFF"/>
                </a:solidFill>
                <a:effectLst/>
                <a:uLnTx/>
                <a:uFillTx/>
                <a:latin typeface="DM Sans"/>
                <a:ea typeface="+mn-ea"/>
                <a:cs typeface="+mn-cs"/>
              </a:rPr>
              <a:t>Aug 20, 2022 – May 14, 2023 vs Aug 2021 – May 14 2022</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837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FCC240-5EC1-A2FA-167F-9C2D06027DD8}"/>
              </a:ext>
            </a:extLst>
          </p:cNvPr>
          <p:cNvSpPr txBox="1"/>
          <p:nvPr/>
        </p:nvSpPr>
        <p:spPr>
          <a:xfrm>
            <a:off x="899801" y="3096428"/>
            <a:ext cx="3656016" cy="1569660"/>
          </a:xfrm>
          <a:prstGeom prst="rect">
            <a:avLst/>
          </a:prstGeom>
          <a:noFill/>
          <a:ln/>
        </p:spPr>
        <p:txBody>
          <a:bodyPr wrap="square" lIns="0" tIns="0" rIns="0" bIns="0" rtlCol="0" anchor="t"/>
          <a:lstStyle>
            <a:lvl1pPr>
              <a:defRPr sz="1100" b="1" kern="0" spc="-12">
                <a:solidFill>
                  <a:srgbClr val="18453B"/>
                </a:solidFill>
                <a:latin typeface="DM Sans" pitchFamily="2" charset="77"/>
                <a:ea typeface="+mn-lt"/>
                <a:cs typeface="+mn-lt"/>
              </a:defRPr>
            </a:lvl1pPr>
            <a:lvl2pPr marL="0" lvl="1">
              <a:defRPr sz="1100" kern="0" spc="-12">
                <a:solidFill>
                  <a:srgbClr val="18453B"/>
                </a:solidFill>
                <a:latin typeface="DM Sans" pitchFamily="2" charset="77"/>
                <a:ea typeface="+mn-lt"/>
                <a:cs typeface="+mn-lt"/>
              </a:defRPr>
            </a:lvl2pPr>
          </a:lstStyle>
          <a:p>
            <a:pPr algn="just"/>
            <a:r>
              <a:rPr lang="en-US" sz="900" b="0"/>
              <a:t>LinkedIn is the only social media platform in the top 10 for bringing referral traffic to the site. From 4.8% in 2021-22 to 2.02% in 2022-23, there has been a decrease and there is no conversion</a:t>
            </a:r>
          </a:p>
          <a:p>
            <a:pPr algn="just"/>
            <a:endParaRPr lang="en-US" sz="900" b="0"/>
          </a:p>
          <a:p>
            <a:pPr algn="just"/>
            <a:r>
              <a:rPr lang="en-US" sz="900"/>
              <a:t>Conclusion: </a:t>
            </a:r>
            <a:r>
              <a:rPr lang="en-US" sz="900" b="0"/>
              <a:t>Social media might be a good option to increase mind space and recall of MSU programs. However, given the nature of selecting higher education programs, which include extensive research and multiple touchpoints, social media might not drive the desired results. </a:t>
            </a:r>
          </a:p>
        </p:txBody>
      </p:sp>
      <p:pic>
        <p:nvPicPr>
          <p:cNvPr id="10" name="Picture 9" descr="A blue square with white letters&#10;&#10;Description automatically generated with medium confidence">
            <a:extLst>
              <a:ext uri="{FF2B5EF4-FFF2-40B4-BE49-F238E27FC236}">
                <a16:creationId xmlns:a16="http://schemas.microsoft.com/office/drawing/2014/main" id="{F482C4D4-0A26-F890-BDC8-874614CF5D39}"/>
              </a:ext>
            </a:extLst>
          </p:cNvPr>
          <p:cNvPicPr>
            <a:picLocks noChangeAspect="1"/>
          </p:cNvPicPr>
          <p:nvPr/>
        </p:nvPicPr>
        <p:blipFill>
          <a:blip r:embed="rId3"/>
          <a:stretch>
            <a:fillRect/>
          </a:stretch>
        </p:blipFill>
        <p:spPr>
          <a:xfrm>
            <a:off x="899801" y="1474923"/>
            <a:ext cx="1422400" cy="1422400"/>
          </a:xfrm>
          <a:prstGeom prst="rect">
            <a:avLst/>
          </a:prstGeom>
        </p:spPr>
      </p:pic>
      <p:pic>
        <p:nvPicPr>
          <p:cNvPr id="12" name="Picture 11" descr="A green background with black text&#10;&#10;Description automatically generated with medium confidence">
            <a:extLst>
              <a:ext uri="{FF2B5EF4-FFF2-40B4-BE49-F238E27FC236}">
                <a16:creationId xmlns:a16="http://schemas.microsoft.com/office/drawing/2014/main" id="{8F50A6A1-6088-9842-8E14-F7830A9F11C7}"/>
              </a:ext>
            </a:extLst>
          </p:cNvPr>
          <p:cNvPicPr>
            <a:picLocks noChangeAspect="1"/>
          </p:cNvPicPr>
          <p:nvPr/>
        </p:nvPicPr>
        <p:blipFill>
          <a:blip r:embed="rId4"/>
          <a:stretch>
            <a:fillRect/>
          </a:stretch>
        </p:blipFill>
        <p:spPr>
          <a:xfrm>
            <a:off x="5236419" y="1665423"/>
            <a:ext cx="1638300" cy="1231900"/>
          </a:xfrm>
          <a:prstGeom prst="rect">
            <a:avLst/>
          </a:prstGeom>
        </p:spPr>
      </p:pic>
      <p:sp>
        <p:nvSpPr>
          <p:cNvPr id="4" name="TextBox 3">
            <a:extLst>
              <a:ext uri="{FF2B5EF4-FFF2-40B4-BE49-F238E27FC236}">
                <a16:creationId xmlns:a16="http://schemas.microsoft.com/office/drawing/2014/main" id="{15694299-24D1-51CB-3F48-536D0077F210}"/>
              </a:ext>
            </a:extLst>
          </p:cNvPr>
          <p:cNvSpPr txBox="1"/>
          <p:nvPr/>
        </p:nvSpPr>
        <p:spPr>
          <a:xfrm>
            <a:off x="5236418" y="3096429"/>
            <a:ext cx="2709961" cy="1231900"/>
          </a:xfrm>
          <a:prstGeom prst="rect">
            <a:avLst/>
          </a:prstGeom>
          <a:noFill/>
          <a:ln/>
        </p:spPr>
        <p:txBody>
          <a:bodyPr wrap="square" lIns="0" tIns="0" rIns="0" bIns="0" rtlCol="0" anchor="t"/>
          <a:lstStyle>
            <a:lvl1pPr>
              <a:defRPr sz="1100" b="1" kern="0" spc="-12">
                <a:solidFill>
                  <a:srgbClr val="18453B"/>
                </a:solidFill>
                <a:latin typeface="DM Sans" pitchFamily="2" charset="77"/>
                <a:ea typeface="+mn-lt"/>
                <a:cs typeface="+mn-lt"/>
              </a:defRPr>
            </a:lvl1pPr>
            <a:lvl2pPr marL="0" lvl="1">
              <a:defRPr sz="1100" kern="0" spc="-12">
                <a:solidFill>
                  <a:srgbClr val="18453B"/>
                </a:solidFill>
                <a:latin typeface="DM Sans" pitchFamily="2" charset="77"/>
                <a:ea typeface="+mn-lt"/>
                <a:cs typeface="+mn-lt"/>
              </a:defRPr>
            </a:lvl2pPr>
          </a:lstStyle>
          <a:p>
            <a:pPr lvl="1" algn="just"/>
            <a:r>
              <a:rPr lang="en-US" sz="900" b="1"/>
              <a:t>Remarketing Campaigns: </a:t>
            </a:r>
            <a:r>
              <a:rPr lang="en-US" sz="900"/>
              <a:t>Implement remarketing campaigns on Facebook to re-engage with users who have previously visited the website. Tailor the messaging and offers to address any potential concerns or barriers that prevented conversion initially.</a:t>
            </a:r>
          </a:p>
          <a:p>
            <a:pPr lvl="1" algn="just"/>
            <a:endParaRPr lang="en-US" sz="900"/>
          </a:p>
          <a:p>
            <a:pPr lvl="1" algn="just"/>
            <a:r>
              <a:rPr lang="en-US" sz="900"/>
              <a:t>Refine the audience on Facebook</a:t>
            </a:r>
          </a:p>
        </p:txBody>
      </p:sp>
      <p:sp>
        <p:nvSpPr>
          <p:cNvPr id="3" name="Text 2">
            <a:extLst>
              <a:ext uri="{FF2B5EF4-FFF2-40B4-BE49-F238E27FC236}">
                <a16:creationId xmlns:a16="http://schemas.microsoft.com/office/drawing/2014/main" id="{B9B2934C-FF31-E8EC-76E2-C9DFCF990E0D}"/>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2B2A35"/>
                </a:solidFill>
                <a:latin typeface="DM Sans"/>
              </a:rPr>
              <a:t>Aug 20, 2022 – May 14, 2023 vs Aug 2021 – May 14 2022</a:t>
            </a:r>
            <a:endParaRPr lang="en-US"/>
          </a:p>
        </p:txBody>
      </p:sp>
      <p:sp>
        <p:nvSpPr>
          <p:cNvPr id="7" name="Text 4">
            <a:extLst>
              <a:ext uri="{FF2B5EF4-FFF2-40B4-BE49-F238E27FC236}">
                <a16:creationId xmlns:a16="http://schemas.microsoft.com/office/drawing/2014/main" id="{D87CBF12-4354-5F7A-2CF7-578C1D3885F2}"/>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solidFill>
                  <a:srgbClr val="2B2A35"/>
                </a:solidFill>
                <a:latin typeface="DM Sans"/>
              </a:rPr>
              <a:t>Who will make business happen, Spartans Will</a:t>
            </a:r>
            <a:endParaRPr lang="en-US"/>
          </a:p>
        </p:txBody>
      </p:sp>
      <p:sp>
        <p:nvSpPr>
          <p:cNvPr id="8" name="Text 3">
            <a:extLst>
              <a:ext uri="{FF2B5EF4-FFF2-40B4-BE49-F238E27FC236}">
                <a16:creationId xmlns:a16="http://schemas.microsoft.com/office/drawing/2014/main" id="{3A004235-9798-02A5-9F98-D512F78F5286}"/>
              </a:ext>
            </a:extLst>
          </p:cNvPr>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latin typeface="DM Sans"/>
                <a:ea typeface="+mn-lt"/>
                <a:cs typeface="Calibri" panose="020F0502020204030204"/>
              </a:rPr>
              <a:t>MSMR</a:t>
            </a:r>
            <a:r>
              <a:rPr kumimoji="0" lang="en-US" sz="600" b="0" i="0" u="none" strike="noStrike" kern="0" cap="none" spc="-12" normalizeH="0" baseline="0" noProof="0">
                <a:ln>
                  <a:noFill/>
                </a:ln>
                <a:effectLst/>
                <a:uLnTx/>
                <a:uFillTx/>
                <a:latin typeface="DM Sans"/>
                <a:ea typeface="+mn-lt"/>
                <a:cs typeface="Calibri" panose="020F0502020204030204"/>
              </a:rPr>
              <a:t> – https://</a:t>
            </a:r>
            <a:r>
              <a:rPr kumimoji="0" lang="en-US" sz="600" b="0" i="0" u="none" strike="noStrike" kern="0" cap="none" spc="-12" normalizeH="0" baseline="0" noProof="0" err="1">
                <a:ln>
                  <a:noFill/>
                </a:ln>
                <a:effectLst/>
                <a:uLnTx/>
                <a:uFillTx/>
                <a:latin typeface="DM Sans"/>
                <a:ea typeface="+mn-lt"/>
                <a:cs typeface="Calibri" panose="020F0502020204030204"/>
              </a:rPr>
              <a:t>broad.msu</a:t>
            </a:r>
            <a:r>
              <a:rPr kumimoji="0" lang="en-US" sz="600" b="0" i="0" u="none" strike="noStrike" kern="0" cap="none" spc="-12" normalizeH="0" baseline="0" noProof="0">
                <a:ln>
                  <a:noFill/>
                </a:ln>
                <a:effectLst/>
                <a:uLnTx/>
                <a:uFillTx/>
                <a:latin typeface="DM Sans"/>
                <a:ea typeface="+mn-lt"/>
                <a:cs typeface="Calibri" panose="020F0502020204030204"/>
              </a:rPr>
              <a:t>.</a:t>
            </a:r>
            <a:r>
              <a:rPr lang="en-US" sz="600" kern="0" spc="-12" err="1">
                <a:solidFill>
                  <a:srgbClr val="2B2A35"/>
                </a:solidFill>
                <a:latin typeface="DM Sans"/>
              </a:rPr>
              <a:t>edu</a:t>
            </a:r>
            <a:r>
              <a:rPr kumimoji="0" lang="en-US" sz="600" b="0" i="0" u="none" strike="noStrike" kern="0" cap="none" spc="-12" normalizeH="0" baseline="0" noProof="0">
                <a:ln>
                  <a:noFill/>
                </a:ln>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effectLst/>
              <a:uLnTx/>
              <a:uFillTx/>
              <a:latin typeface="DM Sans"/>
              <a:ea typeface="+mn-ea"/>
              <a:cs typeface="+mn-cs"/>
            </a:endParaRPr>
          </a:p>
        </p:txBody>
      </p:sp>
      <p:sp>
        <p:nvSpPr>
          <p:cNvPr id="9" name="Shape 1">
            <a:extLst>
              <a:ext uri="{FF2B5EF4-FFF2-40B4-BE49-F238E27FC236}">
                <a16:creationId xmlns:a16="http://schemas.microsoft.com/office/drawing/2014/main" id="{15012917-57E1-F4ED-E265-00881D9E97CA}"/>
              </a:ext>
            </a:extLst>
          </p:cNvPr>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11" name="Text 5">
            <a:extLst>
              <a:ext uri="{FF2B5EF4-FFF2-40B4-BE49-F238E27FC236}">
                <a16:creationId xmlns:a16="http://schemas.microsoft.com/office/drawing/2014/main" id="{51708EC2-37AD-2D4D-13AF-CEACEBB3F16B}"/>
              </a:ext>
            </a:extLst>
          </p:cNvPr>
          <p:cNvSpPr/>
          <p:nvPr/>
        </p:nvSpPr>
        <p:spPr>
          <a:xfrm>
            <a:off x="516219" y="426486"/>
            <a:ext cx="5859867" cy="569994"/>
          </a:xfrm>
          <a:prstGeom prst="rect">
            <a:avLst/>
          </a:prstGeom>
          <a:noFill/>
          <a:ln/>
        </p:spPr>
        <p:txBody>
          <a:bodyPr wrap="square" lIns="0" tIns="0" rIns="0" bIns="0" rtlCol="0" anchor="t"/>
          <a:lstStyle/>
          <a:p>
            <a:r>
              <a:rPr lang="en-US" sz="2200" kern="0" spc="-12">
                <a:solidFill>
                  <a:srgbClr val="30594E"/>
                </a:solidFill>
                <a:latin typeface="DM Serif Display"/>
              </a:rPr>
              <a:t>MS Marketing Research</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rPr>
              <a:t>Summary: Increasing users and conversions through social media</a:t>
            </a:r>
          </a:p>
        </p:txBody>
      </p:sp>
    </p:spTree>
    <p:extLst>
      <p:ext uri="{BB962C8B-B14F-4D97-AF65-F5344CB8AC3E}">
        <p14:creationId xmlns:p14="http://schemas.microsoft.com/office/powerpoint/2010/main" val="223300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594F"/>
        </a:solidFill>
        <a:effectLst/>
      </p:bgPr>
    </p:bg>
    <p:spTree>
      <p:nvGrpSpPr>
        <p:cNvPr id="1" name=""/>
        <p:cNvGrpSpPr/>
        <p:nvPr/>
      </p:nvGrpSpPr>
      <p:grpSpPr>
        <a:xfrm>
          <a:off x="0" y="0"/>
          <a:ext cx="0" cy="0"/>
          <a:chOff x="0" y="0"/>
          <a:chExt cx="0" cy="0"/>
        </a:xfrm>
      </p:grpSpPr>
      <p:sp>
        <p:nvSpPr>
          <p:cNvPr id="3" name="Shape 0"/>
          <p:cNvSpPr/>
          <p:nvPr/>
        </p:nvSpPr>
        <p:spPr>
          <a:xfrm>
            <a:off x="-2502" y="4667133"/>
            <a:ext cx="9146797" cy="476348"/>
          </a:xfrm>
          <a:prstGeom prst="roundRect">
            <a:avLst>
              <a:gd name="adj" fmla="val -191960"/>
            </a:avLst>
          </a:prstGeom>
          <a:solidFill>
            <a:srgbClr val="30594F"/>
          </a:solidFill>
          <a:ln/>
        </p:spPr>
      </p:sp>
      <p:sp>
        <p:nvSpPr>
          <p:cNvPr id="4" name="Shape 1"/>
          <p:cNvSpPr/>
          <p:nvPr/>
        </p:nvSpPr>
        <p:spPr>
          <a:xfrm>
            <a:off x="-194248" y="4666088"/>
            <a:ext cx="9525000" cy="0"/>
          </a:xfrm>
          <a:prstGeom prst="line">
            <a:avLst/>
          </a:prstGeom>
          <a:solidFill>
            <a:srgbClr val="FFFFFF">
              <a:alpha val="20000"/>
            </a:srgbClr>
          </a:solidFill>
          <a:ln w="5292">
            <a:solidFill>
              <a:srgbClr val="F4F5FA">
                <a:alpha val="20000"/>
              </a:srgbClr>
            </a:solidFill>
            <a:prstDash val="solid"/>
            <a:headEnd type="none"/>
            <a:tailEnd type="none"/>
          </a:ln>
        </p:spPr>
      </p:sp>
      <p:sp>
        <p:nvSpPr>
          <p:cNvPr id="7" name="Text 4"/>
          <p:cNvSpPr/>
          <p:nvPr/>
        </p:nvSpPr>
        <p:spPr>
          <a:xfrm>
            <a:off x="7295369" y="4873522"/>
            <a:ext cx="1633877" cy="121890"/>
          </a:xfrm>
          <a:prstGeom prst="rect">
            <a:avLst/>
          </a:prstGeom>
          <a:noFill/>
          <a:ln/>
        </p:spPr>
        <p:txBody>
          <a:bodyPr wrap="square" lIns="0" tIns="0" rIns="0" bIns="0" rtlCol="0" anchor="ctr"/>
          <a:lstStyle/>
          <a:p>
            <a:pPr algn="r">
              <a:lnSpc>
                <a:spcPts val="960"/>
              </a:lnSpc>
            </a:pPr>
            <a:r>
              <a:rPr lang="en-US" sz="600" kern="0" spc="-12">
                <a:solidFill>
                  <a:srgbClr val="F4F5FA"/>
                </a:solidFill>
                <a:latin typeface="DM Sans"/>
              </a:rPr>
              <a:t>Who will make business happen, Spartans will</a:t>
            </a:r>
            <a:endParaRPr lang="en-US"/>
          </a:p>
        </p:txBody>
      </p:sp>
      <p:sp>
        <p:nvSpPr>
          <p:cNvPr id="8" name="Text 5"/>
          <p:cNvSpPr/>
          <p:nvPr/>
        </p:nvSpPr>
        <p:spPr>
          <a:xfrm>
            <a:off x="475224" y="1709578"/>
            <a:ext cx="8193360" cy="1728788"/>
          </a:xfrm>
          <a:prstGeom prst="rect">
            <a:avLst/>
          </a:prstGeom>
          <a:noFill/>
          <a:ln/>
        </p:spPr>
        <p:txBody>
          <a:bodyPr wrap="square" lIns="0" tIns="0" rIns="0" bIns="0" rtlCol="0" anchor="ctr"/>
          <a:lstStyle/>
          <a:p>
            <a:pPr algn="ctr">
              <a:lnSpc>
                <a:spcPts val="4538"/>
              </a:lnSpc>
            </a:pPr>
            <a:r>
              <a:rPr lang="en-US" sz="4100" kern="0" spc="36">
                <a:solidFill>
                  <a:srgbClr val="F4F5FA"/>
                </a:solidFill>
                <a:latin typeface="DM Serif Display"/>
              </a:rPr>
              <a:t>Appendix</a:t>
            </a:r>
            <a:endParaRPr lang="en-US"/>
          </a:p>
        </p:txBody>
      </p:sp>
      <p:sp>
        <p:nvSpPr>
          <p:cNvPr id="9" name="Text 6"/>
          <p:cNvSpPr/>
          <p:nvPr/>
        </p:nvSpPr>
        <p:spPr>
          <a:xfrm>
            <a:off x="4355493" y="994100"/>
            <a:ext cx="428625" cy="428625"/>
          </a:xfrm>
          <a:prstGeom prst="ellipse">
            <a:avLst/>
          </a:prstGeom>
          <a:solidFill>
            <a:srgbClr val="F4F5FA"/>
          </a:solidFill>
          <a:ln/>
        </p:spPr>
        <p:txBody>
          <a:bodyPr wrap="square" lIns="23813" tIns="50602" rIns="23813" bIns="50602" rtlCol="0" anchor="ctr"/>
          <a:lstStyle/>
          <a:p>
            <a:pPr algn="ctr">
              <a:lnSpc>
                <a:spcPts val="960"/>
              </a:lnSpc>
            </a:pPr>
            <a:r>
              <a:rPr lang="en-US" sz="1000" b="1" kern="0" spc="-12">
                <a:solidFill>
                  <a:srgbClr val="30594F"/>
                </a:solidFill>
                <a:latin typeface="DM Sans"/>
              </a:rPr>
              <a:t>3</a:t>
            </a:r>
            <a:endParaRPr lang="en-US" sz="1000" b="1"/>
          </a:p>
        </p:txBody>
      </p:sp>
      <p:pic>
        <p:nvPicPr>
          <p:cNvPr id="2" name="Graphic 10">
            <a:extLst>
              <a:ext uri="{FF2B5EF4-FFF2-40B4-BE49-F238E27FC236}">
                <a16:creationId xmlns:a16="http://schemas.microsoft.com/office/drawing/2014/main" id="{6D3F6FFB-34A6-8507-5E69-1D6BF4BF0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600" y="564837"/>
            <a:ext cx="2743189" cy="190122"/>
          </a:xfrm>
          <a:prstGeom prst="rect">
            <a:avLst/>
          </a:prstGeom>
        </p:spPr>
      </p:pic>
      <p:pic>
        <p:nvPicPr>
          <p:cNvPr id="11" name="Graphic 11">
            <a:extLst>
              <a:ext uri="{FF2B5EF4-FFF2-40B4-BE49-F238E27FC236}">
                <a16:creationId xmlns:a16="http://schemas.microsoft.com/office/drawing/2014/main" id="{AE274D49-AF64-D923-AC52-7534D73BA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231" y="256181"/>
            <a:ext cx="2743193" cy="305829"/>
          </a:xfrm>
          <a:prstGeom prst="rect">
            <a:avLst/>
          </a:prstGeom>
        </p:spPr>
      </p:pic>
      <p:sp>
        <p:nvSpPr>
          <p:cNvPr id="10" name="Text 2">
            <a:extLst>
              <a:ext uri="{FF2B5EF4-FFF2-40B4-BE49-F238E27FC236}">
                <a16:creationId xmlns:a16="http://schemas.microsoft.com/office/drawing/2014/main" id="{40288315-3E32-09E0-3978-B09618B5C1E8}"/>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FFFFFF"/>
                </a:solidFill>
                <a:latin typeface="DM Sans"/>
              </a:rPr>
              <a:t>Aug 20, 2022 – May 14, 2023 vs Aug 2021 – May 14 2022</a:t>
            </a:r>
            <a:endParaRPr lang="en-US">
              <a:solidFill>
                <a:srgbClr val="FFFFFF"/>
              </a:solidFill>
            </a:endParaRPr>
          </a:p>
        </p:txBody>
      </p:sp>
      <p:sp>
        <p:nvSpPr>
          <p:cNvPr id="5" name="Text 4">
            <a:extLst>
              <a:ext uri="{FF2B5EF4-FFF2-40B4-BE49-F238E27FC236}">
                <a16:creationId xmlns:a16="http://schemas.microsoft.com/office/drawing/2014/main" id="{73012B13-D4CF-A0A2-918D-3C708D5E8479}"/>
              </a:ext>
            </a:extLst>
          </p:cNvPr>
          <p:cNvSpPr/>
          <p:nvPr/>
        </p:nvSpPr>
        <p:spPr>
          <a:xfrm>
            <a:off x="217376" y="4873789"/>
            <a:ext cx="1475259" cy="121890"/>
          </a:xfrm>
          <a:prstGeom prst="rect">
            <a:avLst/>
          </a:prstGeom>
          <a:noFill/>
          <a:ln/>
        </p:spPr>
        <p:txBody>
          <a:bodyPr wrap="square" lIns="0" tIns="0" rIns="0" bIns="0" rtlCol="0" anchor="ctr"/>
          <a:lstStyle/>
          <a:p>
            <a:pPr algn="l">
              <a:lnSpc>
                <a:spcPts val="960"/>
              </a:lnSpc>
            </a:pPr>
            <a:r>
              <a:rPr lang="en-US" sz="600" kern="0" spc="-12">
                <a:solidFill>
                  <a:srgbClr val="F4F5FA"/>
                </a:solidFill>
                <a:latin typeface="DM Sans" pitchFamily="34" charset="0"/>
                <a:ea typeface="DM Sans" pitchFamily="34" charset="-122"/>
                <a:cs typeface="DM Sans" pitchFamily="34" charset="-120"/>
              </a:rPr>
              <a:t>b</a:t>
            </a:r>
            <a:r>
              <a:rPr lang="en-US" sz="600" b="0" kern="0" spc="-12">
                <a:solidFill>
                  <a:srgbClr val="F4F5FA"/>
                </a:solidFill>
                <a:latin typeface="DM Sans" pitchFamily="34" charset="0"/>
                <a:ea typeface="DM Sans" pitchFamily="34" charset="-122"/>
                <a:cs typeface="DM Sans" pitchFamily="34" charset="-120"/>
              </a:rPr>
              <a:t>road.msu.edu/</a:t>
            </a:r>
            <a:endParaRPr lang="en-US" sz="600"/>
          </a:p>
        </p:txBody>
      </p:sp>
    </p:spTree>
    <p:extLst>
      <p:ext uri="{BB962C8B-B14F-4D97-AF65-F5344CB8AC3E}">
        <p14:creationId xmlns:p14="http://schemas.microsoft.com/office/powerpoint/2010/main" val="3958466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
    <p:bg>
      <p:bgPr>
        <a:solidFill>
          <a:srgbClr val="F4F5FA"/>
        </a:solidFill>
        <a:effectLst/>
      </p:bgPr>
    </p:bg>
    <p:spTree>
      <p:nvGrpSpPr>
        <p:cNvPr id="1" name=""/>
        <p:cNvGrpSpPr/>
        <p:nvPr/>
      </p:nvGrpSpPr>
      <p:grpSpPr>
        <a:xfrm>
          <a:off x="0" y="0"/>
          <a:ext cx="0" cy="0"/>
          <a:chOff x="0" y="0"/>
          <a:chExt cx="0" cy="0"/>
        </a:xfrm>
      </p:grpSpPr>
      <p:pic>
        <p:nvPicPr>
          <p:cNvPr id="21" name="Picture 6">
            <a:extLst>
              <a:ext uri="{FF2B5EF4-FFF2-40B4-BE49-F238E27FC236}">
                <a16:creationId xmlns:a16="http://schemas.microsoft.com/office/drawing/2014/main" id="{F8A7A293-B5C3-C56C-3581-FF7E5563F450}"/>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31964" r="80141" b="29966"/>
          <a:stretch/>
        </p:blipFill>
        <p:spPr bwMode="auto">
          <a:xfrm>
            <a:off x="5592548" y="1178924"/>
            <a:ext cx="3982929" cy="4294909"/>
          </a:xfrm>
          <a:prstGeom prst="rect">
            <a:avLst/>
          </a:prstGeom>
          <a:noFill/>
          <a:extLst>
            <a:ext uri="{909E8E84-426E-40DD-AFC4-6F175D3DCCD1}">
              <a14:hiddenFill xmlns:a14="http://schemas.microsoft.com/office/drawing/2010/main">
                <a:solidFill>
                  <a:srgbClr val="FFFFFF"/>
                </a:solidFill>
              </a14:hiddenFill>
            </a:ext>
          </a:extLst>
        </p:spPr>
      </p:pic>
      <p:sp>
        <p:nvSpPr>
          <p:cNvPr id="3" name="Shape 0"/>
          <p:cNvSpPr/>
          <p:nvPr/>
        </p:nvSpPr>
        <p:spPr>
          <a:xfrm>
            <a:off x="-2502" y="4667133"/>
            <a:ext cx="9146797" cy="476348"/>
          </a:xfrm>
          <a:prstGeom prst="roundRect">
            <a:avLst>
              <a:gd name="adj" fmla="val -191960"/>
            </a:avLst>
          </a:prstGeom>
          <a:solidFill>
            <a:srgbClr val="F4F5FA"/>
          </a:solidFill>
          <a:ln/>
        </p:spPr>
      </p:sp>
      <p:sp>
        <p:nvSpPr>
          <p:cNvPr id="4" name="Shape 1"/>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2" name="Text 5">
            <a:extLst>
              <a:ext uri="{FF2B5EF4-FFF2-40B4-BE49-F238E27FC236}">
                <a16:creationId xmlns:a16="http://schemas.microsoft.com/office/drawing/2014/main" id="{48521E00-96A6-BA41-F100-EA766F5C6749}"/>
              </a:ext>
            </a:extLst>
          </p:cNvPr>
          <p:cNvSpPr/>
          <p:nvPr/>
        </p:nvSpPr>
        <p:spPr>
          <a:xfrm>
            <a:off x="516219" y="426486"/>
            <a:ext cx="4615173" cy="569994"/>
          </a:xfrm>
          <a:prstGeom prst="rect">
            <a:avLst/>
          </a:prstGeom>
          <a:noFill/>
          <a:ln/>
        </p:spPr>
        <p:txBody>
          <a:bodyPr wrap="square" lIns="0" tIns="0" rIns="0" bIns="0" rtlCol="0" anchor="t"/>
          <a:lstStyle/>
          <a:p>
            <a:r>
              <a:rPr lang="en-US" sz="2200" kern="0" spc="-12">
                <a:solidFill>
                  <a:srgbClr val="30594E"/>
                </a:solidFill>
                <a:latin typeface="DM Serif Display"/>
              </a:rPr>
              <a:t>Google Analytics</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ea typeface="Calibri"/>
                <a:cs typeface="Calibri"/>
              </a:rPr>
              <a:t>(Definitions - </a:t>
            </a:r>
            <a:r>
              <a:rPr lang="en-US" sz="1600" kern="0" spc="-12" err="1">
                <a:solidFill>
                  <a:srgbClr val="30594E"/>
                </a:solidFill>
                <a:latin typeface="DM Serif Display"/>
                <a:ea typeface="Calibri"/>
                <a:cs typeface="Calibri"/>
              </a:rPr>
              <a:t>i</a:t>
            </a:r>
            <a:r>
              <a:rPr lang="en-US" sz="1600" kern="0" spc="-12">
                <a:solidFill>
                  <a:srgbClr val="30594E"/>
                </a:solidFill>
                <a:latin typeface="DM Serif Display"/>
                <a:ea typeface="Calibri"/>
                <a:cs typeface="Calibri"/>
              </a:rPr>
              <a:t>)</a:t>
            </a:r>
            <a:endParaRPr lang="en-US">
              <a:solidFill>
                <a:srgbClr val="30594E"/>
              </a:solidFill>
              <a:ea typeface="Calibri"/>
              <a:cs typeface="Calibri"/>
            </a:endParaRPr>
          </a:p>
        </p:txBody>
      </p:sp>
      <p:grpSp>
        <p:nvGrpSpPr>
          <p:cNvPr id="20" name="Group 19">
            <a:extLst>
              <a:ext uri="{FF2B5EF4-FFF2-40B4-BE49-F238E27FC236}">
                <a16:creationId xmlns:a16="http://schemas.microsoft.com/office/drawing/2014/main" id="{504A412B-0F2F-88D4-23B7-35CF0577A19D}"/>
              </a:ext>
            </a:extLst>
          </p:cNvPr>
          <p:cNvGrpSpPr/>
          <p:nvPr/>
        </p:nvGrpSpPr>
        <p:grpSpPr>
          <a:xfrm>
            <a:off x="516219" y="1770795"/>
            <a:ext cx="5439833" cy="2489642"/>
            <a:chOff x="516219" y="2175397"/>
            <a:chExt cx="5439833" cy="2489642"/>
          </a:xfrm>
        </p:grpSpPr>
        <p:sp>
          <p:nvSpPr>
            <p:cNvPr id="11" name="Text 6">
              <a:extLst>
                <a:ext uri="{FF2B5EF4-FFF2-40B4-BE49-F238E27FC236}">
                  <a16:creationId xmlns:a16="http://schemas.microsoft.com/office/drawing/2014/main" id="{CD2B98F5-FD1A-BC47-8416-15C9B8218EBA}"/>
                </a:ext>
              </a:extLst>
            </p:cNvPr>
            <p:cNvSpPr/>
            <p:nvPr/>
          </p:nvSpPr>
          <p:spPr>
            <a:xfrm>
              <a:off x="516219" y="2175397"/>
              <a:ext cx="2000250" cy="236439"/>
            </a:xfrm>
            <a:prstGeom prst="rect">
              <a:avLst/>
            </a:prstGeom>
            <a:noFill/>
            <a:ln/>
          </p:spPr>
          <p:txBody>
            <a:bodyPr wrap="square" lIns="0" tIns="0" rIns="0" bIns="0" rtlCol="0" anchor="t"/>
            <a:lstStyle/>
            <a:p>
              <a:pPr algn="l">
                <a:lnSpc>
                  <a:spcPts val="1560"/>
                </a:lnSpc>
              </a:pPr>
              <a:r>
                <a:rPr lang="en-US" sz="1000" b="1" kern="0" spc="-12">
                  <a:solidFill>
                    <a:srgbClr val="2B2A35"/>
                  </a:solidFill>
                  <a:latin typeface="DM Sans"/>
                </a:rPr>
                <a:t>Users</a:t>
              </a:r>
              <a:endParaRPr lang="en-US" sz="975"/>
            </a:p>
          </p:txBody>
        </p:sp>
        <p:sp>
          <p:nvSpPr>
            <p:cNvPr id="13" name="Text 7">
              <a:extLst>
                <a:ext uri="{FF2B5EF4-FFF2-40B4-BE49-F238E27FC236}">
                  <a16:creationId xmlns:a16="http://schemas.microsoft.com/office/drawing/2014/main" id="{55430DEF-BF0A-DB99-30BA-0D41CAC84B04}"/>
                </a:ext>
              </a:extLst>
            </p:cNvPr>
            <p:cNvSpPr/>
            <p:nvPr/>
          </p:nvSpPr>
          <p:spPr>
            <a:xfrm>
              <a:off x="516219" y="2444608"/>
              <a:ext cx="2515739" cy="608107"/>
            </a:xfrm>
            <a:prstGeom prst="rect">
              <a:avLst/>
            </a:prstGeom>
            <a:noFill/>
            <a:ln/>
          </p:spPr>
          <p:txBody>
            <a:bodyPr wrap="square" lIns="0" tIns="0" rIns="0" bIns="0" rtlCol="0" anchor="t"/>
            <a:lstStyle/>
            <a:p>
              <a:pPr algn="just"/>
              <a:r>
                <a:rPr lang="en-US" sz="1000" b="0" kern="0" spc="-12">
                  <a:latin typeface="DM Sans" pitchFamily="2" charset="77"/>
                  <a:ea typeface="DM Sans" pitchFamily="34" charset="-122"/>
                  <a:cs typeface="DM Sans" pitchFamily="34" charset="-120"/>
                </a:rPr>
                <a:t>Website visitors </a:t>
              </a:r>
              <a:r>
                <a:rPr lang="en-US" sz="1000" b="0" i="0" u="none" strike="noStrike">
                  <a:effectLst/>
                  <a:latin typeface="DM Sans" pitchFamily="2" charset="77"/>
                </a:rPr>
                <a:t>who have initiated at least one session during the date range August 20, 2022, to May 14, 2023, compared to the same period in the previous year.</a:t>
              </a:r>
              <a:endParaRPr lang="en-US" sz="1000">
                <a:latin typeface="DM Sans" pitchFamily="2" charset="77"/>
              </a:endParaRPr>
            </a:p>
          </p:txBody>
        </p:sp>
        <p:sp>
          <p:nvSpPr>
            <p:cNvPr id="17" name="Text 9">
              <a:extLst>
                <a:ext uri="{FF2B5EF4-FFF2-40B4-BE49-F238E27FC236}">
                  <a16:creationId xmlns:a16="http://schemas.microsoft.com/office/drawing/2014/main" id="{225FD29A-F84D-A42F-D9C9-F7F957A2713F}"/>
                </a:ext>
              </a:extLst>
            </p:cNvPr>
            <p:cNvSpPr/>
            <p:nvPr/>
          </p:nvSpPr>
          <p:spPr>
            <a:xfrm>
              <a:off x="516219" y="3147389"/>
              <a:ext cx="2000250" cy="198090"/>
            </a:xfrm>
            <a:prstGeom prst="rect">
              <a:avLst/>
            </a:prstGeom>
            <a:noFill/>
            <a:ln/>
          </p:spPr>
          <p:txBody>
            <a:bodyPr wrap="square" lIns="0" tIns="0" rIns="0" bIns="0" rtlCol="0" anchor="t"/>
            <a:lstStyle/>
            <a:p>
              <a:pPr algn="l">
                <a:lnSpc>
                  <a:spcPts val="1560"/>
                </a:lnSpc>
              </a:pPr>
              <a:r>
                <a:rPr lang="en-US" sz="1000" b="1" kern="0" spc="-12">
                  <a:solidFill>
                    <a:srgbClr val="2B2A35"/>
                  </a:solidFill>
                  <a:latin typeface="DM Sans"/>
                </a:rPr>
                <a:t>Session</a:t>
              </a:r>
              <a:endParaRPr lang="en-US"/>
            </a:p>
          </p:txBody>
        </p:sp>
        <p:sp>
          <p:nvSpPr>
            <p:cNvPr id="19" name="Text 10">
              <a:extLst>
                <a:ext uri="{FF2B5EF4-FFF2-40B4-BE49-F238E27FC236}">
                  <a16:creationId xmlns:a16="http://schemas.microsoft.com/office/drawing/2014/main" id="{6623D080-26BA-1009-F2C0-CD9EEBD595C2}"/>
                </a:ext>
              </a:extLst>
            </p:cNvPr>
            <p:cNvSpPr/>
            <p:nvPr/>
          </p:nvSpPr>
          <p:spPr>
            <a:xfrm>
              <a:off x="516219" y="3376390"/>
              <a:ext cx="2515739" cy="396180"/>
            </a:xfrm>
            <a:prstGeom prst="rect">
              <a:avLst/>
            </a:prstGeom>
            <a:noFill/>
            <a:ln/>
          </p:spPr>
          <p:txBody>
            <a:bodyPr wrap="square" lIns="0" tIns="0" rIns="0" bIns="0" rtlCol="0" anchor="t"/>
            <a:lstStyle/>
            <a:p>
              <a:r>
                <a:rPr lang="en-US" sz="1000">
                  <a:latin typeface="DM Sans" pitchFamily="2" charset="77"/>
                </a:rPr>
                <a:t>T</a:t>
              </a:r>
              <a:r>
                <a:rPr lang="en-US" sz="1000" b="0" i="0" u="none" strike="noStrike">
                  <a:effectLst/>
                  <a:latin typeface="DM Sans" pitchFamily="2" charset="77"/>
                </a:rPr>
                <a:t>he period a user is actively engaged with </a:t>
              </a:r>
              <a:r>
                <a:rPr lang="en-US" sz="1000" b="0" i="0" u="none" strike="noStrike" err="1">
                  <a:effectLst/>
                  <a:latin typeface="DM Sans" pitchFamily="2" charset="77"/>
                </a:rPr>
                <a:t>broad.msu.edu</a:t>
              </a:r>
              <a:r>
                <a:rPr lang="en-US" sz="1000" b="0" i="0" u="none" strike="noStrike">
                  <a:effectLst/>
                  <a:latin typeface="DM Sans" pitchFamily="2" charset="77"/>
                </a:rPr>
                <a:t>/. </a:t>
              </a:r>
            </a:p>
          </p:txBody>
        </p:sp>
        <p:sp>
          <p:nvSpPr>
            <p:cNvPr id="23" name="Text 12">
              <a:extLst>
                <a:ext uri="{FF2B5EF4-FFF2-40B4-BE49-F238E27FC236}">
                  <a16:creationId xmlns:a16="http://schemas.microsoft.com/office/drawing/2014/main" id="{E05EF977-8577-BB2D-6D0B-7A7657EA3473}"/>
                </a:ext>
              </a:extLst>
            </p:cNvPr>
            <p:cNvSpPr/>
            <p:nvPr/>
          </p:nvSpPr>
          <p:spPr>
            <a:xfrm>
              <a:off x="516219" y="3811814"/>
              <a:ext cx="2000250" cy="198090"/>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Av. Session Duration</a:t>
              </a:r>
            </a:p>
          </p:txBody>
        </p:sp>
        <p:sp>
          <p:nvSpPr>
            <p:cNvPr id="25" name="Text 13">
              <a:extLst>
                <a:ext uri="{FF2B5EF4-FFF2-40B4-BE49-F238E27FC236}">
                  <a16:creationId xmlns:a16="http://schemas.microsoft.com/office/drawing/2014/main" id="{B67D4238-4517-6300-C0B7-677AC50BAA5F}"/>
                </a:ext>
              </a:extLst>
            </p:cNvPr>
            <p:cNvSpPr/>
            <p:nvPr/>
          </p:nvSpPr>
          <p:spPr>
            <a:xfrm>
              <a:off x="516219" y="4040815"/>
              <a:ext cx="2515739" cy="396180"/>
            </a:xfrm>
            <a:prstGeom prst="rect">
              <a:avLst/>
            </a:prstGeom>
            <a:noFill/>
            <a:ln/>
          </p:spPr>
          <p:txBody>
            <a:bodyPr wrap="square" lIns="0" tIns="0" rIns="0" bIns="0" rtlCol="0" anchor="t"/>
            <a:lstStyle/>
            <a:p>
              <a:pPr algn="just"/>
              <a:r>
                <a:rPr lang="en-US" sz="1000" b="0" i="0" u="none" strike="noStrike">
                  <a:effectLst/>
                  <a:latin typeface="DM Sans" pitchFamily="2" charset="77"/>
                </a:rPr>
                <a:t>The percentage of single-page sessions in which there was no interaction with the page. A bounced session has a duration of 0 seconds.</a:t>
              </a:r>
              <a:endParaRPr lang="en-US" sz="1000">
                <a:latin typeface="DM Sans" pitchFamily="2" charset="77"/>
              </a:endParaRPr>
            </a:p>
          </p:txBody>
        </p:sp>
        <p:sp>
          <p:nvSpPr>
            <p:cNvPr id="29" name="Text 15">
              <a:extLst>
                <a:ext uri="{FF2B5EF4-FFF2-40B4-BE49-F238E27FC236}">
                  <a16:creationId xmlns:a16="http://schemas.microsoft.com/office/drawing/2014/main" id="{E60C665E-5223-5DE2-3A01-753E5F335615}"/>
                </a:ext>
              </a:extLst>
            </p:cNvPr>
            <p:cNvSpPr/>
            <p:nvPr/>
          </p:nvSpPr>
          <p:spPr>
            <a:xfrm>
              <a:off x="3276684" y="2180923"/>
              <a:ext cx="2194830" cy="244728"/>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New Visitors</a:t>
              </a:r>
              <a:endParaRPr lang="en-US"/>
            </a:p>
          </p:txBody>
        </p:sp>
        <p:sp>
          <p:nvSpPr>
            <p:cNvPr id="31" name="Text 16">
              <a:extLst>
                <a:ext uri="{FF2B5EF4-FFF2-40B4-BE49-F238E27FC236}">
                  <a16:creationId xmlns:a16="http://schemas.microsoft.com/office/drawing/2014/main" id="{AEF4FAD6-550A-C679-3B91-70321A0F9D3D}"/>
                </a:ext>
              </a:extLst>
            </p:cNvPr>
            <p:cNvSpPr/>
            <p:nvPr/>
          </p:nvSpPr>
          <p:spPr>
            <a:xfrm>
              <a:off x="3276684" y="2409924"/>
              <a:ext cx="2590874" cy="683088"/>
            </a:xfrm>
            <a:prstGeom prst="rect">
              <a:avLst/>
            </a:prstGeom>
            <a:noFill/>
            <a:ln/>
          </p:spPr>
          <p:txBody>
            <a:bodyPr wrap="square" lIns="0" tIns="0" rIns="0" bIns="0" rtlCol="0" anchor="t"/>
            <a:lstStyle/>
            <a:p>
              <a:pPr algn="just"/>
              <a:r>
                <a:rPr lang="en-US" sz="1000" b="0" kern="0" spc="-12">
                  <a:solidFill>
                    <a:srgbClr val="2B2A35"/>
                  </a:solidFill>
                  <a:latin typeface="DM Sans" pitchFamily="34" charset="0"/>
                  <a:ea typeface="DM Sans" pitchFamily="34" charset="-122"/>
                  <a:cs typeface="DM Sans" pitchFamily="34" charset="-120"/>
                </a:rPr>
                <a:t>The number of users that visited </a:t>
              </a:r>
              <a:r>
                <a:rPr lang="en-US" sz="1000" b="0" kern="0" spc="-12" err="1">
                  <a:solidFill>
                    <a:srgbClr val="2B2A35"/>
                  </a:solidFill>
                  <a:latin typeface="DM Sans" pitchFamily="34" charset="0"/>
                  <a:ea typeface="DM Sans" pitchFamily="34" charset="-122"/>
                  <a:cs typeface="DM Sans" pitchFamily="34" charset="-120"/>
                </a:rPr>
                <a:t>broad.msu.edu</a:t>
              </a:r>
              <a:r>
                <a:rPr lang="en-US" sz="1000" b="0" kern="0" spc="-12">
                  <a:solidFill>
                    <a:srgbClr val="2B2A35"/>
                  </a:solidFill>
                  <a:latin typeface="DM Sans" pitchFamily="34" charset="0"/>
                  <a:ea typeface="DM Sans" pitchFamily="34" charset="-122"/>
                  <a:cs typeface="DM Sans" pitchFamily="34" charset="-120"/>
                </a:rPr>
                <a:t>/ for the first time on a specific browser/device in the selected date range.</a:t>
              </a:r>
              <a:endParaRPr lang="en-US" sz="975"/>
            </a:p>
          </p:txBody>
        </p:sp>
        <p:sp>
          <p:nvSpPr>
            <p:cNvPr id="10" name="Text 12">
              <a:extLst>
                <a:ext uri="{FF2B5EF4-FFF2-40B4-BE49-F238E27FC236}">
                  <a16:creationId xmlns:a16="http://schemas.microsoft.com/office/drawing/2014/main" id="{693513BD-F5E9-4850-1E8F-C593D9F29158}"/>
                </a:ext>
              </a:extLst>
            </p:cNvPr>
            <p:cNvSpPr/>
            <p:nvPr/>
          </p:nvSpPr>
          <p:spPr>
            <a:xfrm>
              <a:off x="3276683" y="3806978"/>
              <a:ext cx="2000250" cy="198090"/>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Bounce rate</a:t>
              </a:r>
            </a:p>
          </p:txBody>
        </p:sp>
        <p:sp>
          <p:nvSpPr>
            <p:cNvPr id="12" name="Text 13">
              <a:extLst>
                <a:ext uri="{FF2B5EF4-FFF2-40B4-BE49-F238E27FC236}">
                  <a16:creationId xmlns:a16="http://schemas.microsoft.com/office/drawing/2014/main" id="{A4EDF54E-C2DB-D7EF-94C5-4C8222DABA88}"/>
                </a:ext>
              </a:extLst>
            </p:cNvPr>
            <p:cNvSpPr/>
            <p:nvPr/>
          </p:nvSpPr>
          <p:spPr>
            <a:xfrm>
              <a:off x="3276683" y="4035978"/>
              <a:ext cx="2515739" cy="629061"/>
            </a:xfrm>
            <a:prstGeom prst="rect">
              <a:avLst/>
            </a:prstGeom>
            <a:noFill/>
            <a:ln/>
          </p:spPr>
          <p:txBody>
            <a:bodyPr wrap="square" lIns="0" tIns="0" rIns="0" bIns="0" rtlCol="0" anchor="t"/>
            <a:lstStyle/>
            <a:p>
              <a:pPr algn="just"/>
              <a:r>
                <a:rPr lang="en-US" sz="1000" b="0" i="0" u="none" strike="noStrike">
                  <a:effectLst/>
                  <a:latin typeface="DM Sans" pitchFamily="2" charset="77"/>
                </a:rPr>
                <a:t>The percentage of single-page sessions in which there was no interaction with the page. A bounced session has a duration of 0 seconds.</a:t>
              </a:r>
              <a:endParaRPr lang="en-US" sz="1000">
                <a:latin typeface="DM Sans" pitchFamily="2" charset="77"/>
              </a:endParaRPr>
            </a:p>
          </p:txBody>
        </p:sp>
        <p:sp>
          <p:nvSpPr>
            <p:cNvPr id="14" name="Text 15">
              <a:extLst>
                <a:ext uri="{FF2B5EF4-FFF2-40B4-BE49-F238E27FC236}">
                  <a16:creationId xmlns:a16="http://schemas.microsoft.com/office/drawing/2014/main" id="{31ACCE95-5968-A2E9-AC74-C603EF86644A}"/>
                </a:ext>
              </a:extLst>
            </p:cNvPr>
            <p:cNvSpPr/>
            <p:nvPr/>
          </p:nvSpPr>
          <p:spPr>
            <a:xfrm>
              <a:off x="3276684" y="3161204"/>
              <a:ext cx="2194830" cy="227957"/>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Returning Visitors</a:t>
              </a:r>
              <a:endParaRPr lang="en-US"/>
            </a:p>
          </p:txBody>
        </p:sp>
        <p:sp>
          <p:nvSpPr>
            <p:cNvPr id="15" name="Text 16">
              <a:extLst>
                <a:ext uri="{FF2B5EF4-FFF2-40B4-BE49-F238E27FC236}">
                  <a16:creationId xmlns:a16="http://schemas.microsoft.com/office/drawing/2014/main" id="{7515FE6E-759E-7FFB-4628-557D0497C412}"/>
                </a:ext>
              </a:extLst>
            </p:cNvPr>
            <p:cNvSpPr/>
            <p:nvPr/>
          </p:nvSpPr>
          <p:spPr>
            <a:xfrm>
              <a:off x="3276683" y="3390205"/>
              <a:ext cx="2679369" cy="683088"/>
            </a:xfrm>
            <a:prstGeom prst="rect">
              <a:avLst/>
            </a:prstGeom>
            <a:noFill/>
            <a:ln/>
          </p:spPr>
          <p:txBody>
            <a:bodyPr wrap="square" lIns="0" tIns="0" rIns="0" bIns="0" rtlCol="0" anchor="t"/>
            <a:lstStyle/>
            <a:p>
              <a:pPr algn="just"/>
              <a:r>
                <a:rPr lang="en-US" sz="1000" b="0" kern="0" spc="-12">
                  <a:solidFill>
                    <a:srgbClr val="2B2A35"/>
                  </a:solidFill>
                  <a:latin typeface="DM Sans" pitchFamily="34" charset="0"/>
                  <a:ea typeface="DM Sans" pitchFamily="34" charset="-122"/>
                  <a:cs typeface="DM Sans" pitchFamily="34" charset="-120"/>
                </a:rPr>
                <a:t>Users who have visited </a:t>
              </a:r>
              <a:r>
                <a:rPr lang="en-US" sz="1000" b="0" kern="0" spc="-12" err="1">
                  <a:solidFill>
                    <a:srgbClr val="2B2A35"/>
                  </a:solidFill>
                  <a:latin typeface="DM Sans" pitchFamily="34" charset="0"/>
                  <a:ea typeface="DM Sans" pitchFamily="34" charset="-122"/>
                  <a:cs typeface="DM Sans" pitchFamily="34" charset="-120"/>
                </a:rPr>
                <a:t>broad.msu.edu</a:t>
              </a:r>
              <a:r>
                <a:rPr lang="en-US" sz="1000" b="0" kern="0" spc="-12">
                  <a:solidFill>
                    <a:srgbClr val="2B2A35"/>
                  </a:solidFill>
                  <a:latin typeface="DM Sans" pitchFamily="34" charset="0"/>
                  <a:ea typeface="DM Sans" pitchFamily="34" charset="-122"/>
                  <a:cs typeface="DM Sans" pitchFamily="34" charset="-120"/>
                </a:rPr>
                <a:t>/ in the past two years on the same browser/device.</a:t>
              </a:r>
              <a:endParaRPr lang="en-US" sz="975"/>
            </a:p>
          </p:txBody>
        </p:sp>
      </p:grpSp>
      <p:sp>
        <p:nvSpPr>
          <p:cNvPr id="18" name="TextBox 17">
            <a:extLst>
              <a:ext uri="{FF2B5EF4-FFF2-40B4-BE49-F238E27FC236}">
                <a16:creationId xmlns:a16="http://schemas.microsoft.com/office/drawing/2014/main" id="{44B8E4D0-43EC-620D-E0FE-6A1316090836}"/>
              </a:ext>
            </a:extLst>
          </p:cNvPr>
          <p:cNvSpPr txBox="1"/>
          <p:nvPr/>
        </p:nvSpPr>
        <p:spPr>
          <a:xfrm>
            <a:off x="440701" y="1265610"/>
            <a:ext cx="4766208" cy="369332"/>
          </a:xfrm>
          <a:prstGeom prst="rect">
            <a:avLst/>
          </a:prstGeom>
          <a:noFill/>
        </p:spPr>
        <p:txBody>
          <a:bodyPr wrap="square">
            <a:spAutoFit/>
          </a:bodyPr>
          <a:lstStyle/>
          <a:p>
            <a:r>
              <a:rPr lang="en-US" sz="1800" kern="0" spc="-12">
                <a:solidFill>
                  <a:srgbClr val="30594E"/>
                </a:solidFill>
                <a:latin typeface="DM Serif Display"/>
                <a:ea typeface="Calibri"/>
                <a:cs typeface="Calibri"/>
              </a:rPr>
              <a:t>Audience</a:t>
            </a:r>
            <a:endParaRPr lang="en-US"/>
          </a:p>
        </p:txBody>
      </p:sp>
      <p:sp>
        <p:nvSpPr>
          <p:cNvPr id="22" name="Text 2">
            <a:extLst>
              <a:ext uri="{FF2B5EF4-FFF2-40B4-BE49-F238E27FC236}">
                <a16:creationId xmlns:a16="http://schemas.microsoft.com/office/drawing/2014/main" id="{67D4A4F4-0B89-E49D-6B2C-4C8C5B84F0C7}"/>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latin typeface="DM Sans"/>
              </a:rPr>
              <a:t>Aug 20, 2022 – May 14, 2023 vs Aug 2021 – May 14 2022</a:t>
            </a:r>
            <a:endParaRPr lang="en-US"/>
          </a:p>
        </p:txBody>
      </p:sp>
      <p:sp>
        <p:nvSpPr>
          <p:cNvPr id="24" name="Text 3">
            <a:extLst>
              <a:ext uri="{FF2B5EF4-FFF2-40B4-BE49-F238E27FC236}">
                <a16:creationId xmlns:a16="http://schemas.microsoft.com/office/drawing/2014/main" id="{B3F517D1-7B60-6C51-0940-01FEDFDCCCA0}"/>
              </a:ext>
            </a:extLst>
          </p:cNvPr>
          <p:cNvSpPr/>
          <p:nvPr/>
        </p:nvSpPr>
        <p:spPr>
          <a:xfrm>
            <a:off x="217376" y="4873789"/>
            <a:ext cx="1783622" cy="121890"/>
          </a:xfrm>
          <a:prstGeom prst="rect">
            <a:avLst/>
          </a:prstGeom>
          <a:noFill/>
          <a:ln/>
        </p:spPr>
        <p:txBody>
          <a:bodyPr wrap="square" lIns="0" tIns="0" rIns="0" bIns="0" rtlCol="0" anchor="ctr"/>
          <a:lstStyle/>
          <a:p>
            <a:pPr>
              <a:lnSpc>
                <a:spcPts val="960"/>
              </a:lnSpc>
            </a:pPr>
            <a:r>
              <a:rPr lang="en-US" sz="600" kern="0" spc="-12" err="1">
                <a:solidFill>
                  <a:srgbClr val="18453B"/>
                </a:solidFill>
                <a:latin typeface="DM Sans" pitchFamily="2" charset="77"/>
                <a:ea typeface="+mn-lt"/>
                <a:cs typeface="+mn-lt"/>
              </a:rPr>
              <a:t>broad.msu.edu</a:t>
            </a:r>
            <a:r>
              <a:rPr lang="en-US" sz="600" kern="0" spc="-12">
                <a:solidFill>
                  <a:srgbClr val="18453B"/>
                </a:solidFill>
                <a:latin typeface="DM Sans" pitchFamily="2" charset="77"/>
                <a:ea typeface="+mn-lt"/>
                <a:cs typeface="+mn-lt"/>
              </a:rPr>
              <a:t>/</a:t>
            </a:r>
          </a:p>
        </p:txBody>
      </p:sp>
      <p:sp>
        <p:nvSpPr>
          <p:cNvPr id="26" name="Text 4">
            <a:extLst>
              <a:ext uri="{FF2B5EF4-FFF2-40B4-BE49-F238E27FC236}">
                <a16:creationId xmlns:a16="http://schemas.microsoft.com/office/drawing/2014/main" id="{311E3D80-C029-C683-94AA-EAEBCFB4A851}"/>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latin typeface="DM Sans"/>
              </a:rPr>
              <a:t>Who will make business happen, Spartans Will</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pic>
        <p:nvPicPr>
          <p:cNvPr id="21" name="Picture 6">
            <a:extLst>
              <a:ext uri="{FF2B5EF4-FFF2-40B4-BE49-F238E27FC236}">
                <a16:creationId xmlns:a16="http://schemas.microsoft.com/office/drawing/2014/main" id="{F8A7A293-B5C3-C56C-3581-FF7E5563F450}"/>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31964" r="80141" b="29966"/>
          <a:stretch/>
        </p:blipFill>
        <p:spPr bwMode="auto">
          <a:xfrm>
            <a:off x="5592548" y="1178924"/>
            <a:ext cx="3982929" cy="4294909"/>
          </a:xfrm>
          <a:prstGeom prst="rect">
            <a:avLst/>
          </a:prstGeom>
          <a:noFill/>
          <a:extLst>
            <a:ext uri="{909E8E84-426E-40DD-AFC4-6F175D3DCCD1}">
              <a14:hiddenFill xmlns:a14="http://schemas.microsoft.com/office/drawing/2010/main">
                <a:solidFill>
                  <a:srgbClr val="FFFFFF"/>
                </a:solidFill>
              </a14:hiddenFill>
            </a:ext>
          </a:extLst>
        </p:spPr>
      </p:pic>
      <p:sp>
        <p:nvSpPr>
          <p:cNvPr id="3" name="Shape 0"/>
          <p:cNvSpPr/>
          <p:nvPr/>
        </p:nvSpPr>
        <p:spPr>
          <a:xfrm>
            <a:off x="-2502" y="4667133"/>
            <a:ext cx="9146797" cy="476348"/>
          </a:xfrm>
          <a:prstGeom prst="roundRect">
            <a:avLst>
              <a:gd name="adj" fmla="val -191960"/>
            </a:avLst>
          </a:prstGeom>
          <a:solidFill>
            <a:srgbClr val="F4F5FA"/>
          </a:solidFill>
          <a:ln/>
        </p:spPr>
      </p:sp>
      <p:sp>
        <p:nvSpPr>
          <p:cNvPr id="4" name="Shape 1"/>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2" name="Text 5">
            <a:extLst>
              <a:ext uri="{FF2B5EF4-FFF2-40B4-BE49-F238E27FC236}">
                <a16:creationId xmlns:a16="http://schemas.microsoft.com/office/drawing/2014/main" id="{48521E00-96A6-BA41-F100-EA766F5C6749}"/>
              </a:ext>
            </a:extLst>
          </p:cNvPr>
          <p:cNvSpPr/>
          <p:nvPr/>
        </p:nvSpPr>
        <p:spPr>
          <a:xfrm>
            <a:off x="516219" y="426486"/>
            <a:ext cx="2515739" cy="569994"/>
          </a:xfrm>
          <a:prstGeom prst="rect">
            <a:avLst/>
          </a:prstGeom>
          <a:noFill/>
          <a:ln/>
        </p:spPr>
        <p:txBody>
          <a:bodyPr wrap="square" lIns="0" tIns="0" rIns="0" bIns="0" rtlCol="0" anchor="t"/>
          <a:lstStyle/>
          <a:p>
            <a:r>
              <a:rPr lang="en-US" sz="2200" kern="0" spc="-12">
                <a:solidFill>
                  <a:srgbClr val="30594E"/>
                </a:solidFill>
                <a:latin typeface="DM Serif Display"/>
              </a:rPr>
              <a:t>Google Analytics</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ea typeface="Calibri"/>
                <a:cs typeface="Calibri"/>
              </a:rPr>
              <a:t>(Definitions -ii)</a:t>
            </a:r>
            <a:endParaRPr lang="en-US">
              <a:solidFill>
                <a:srgbClr val="30594E"/>
              </a:solidFill>
              <a:ea typeface="Calibri"/>
              <a:cs typeface="Calibri"/>
            </a:endParaRPr>
          </a:p>
        </p:txBody>
      </p:sp>
      <p:grpSp>
        <p:nvGrpSpPr>
          <p:cNvPr id="20" name="Group 19">
            <a:extLst>
              <a:ext uri="{FF2B5EF4-FFF2-40B4-BE49-F238E27FC236}">
                <a16:creationId xmlns:a16="http://schemas.microsoft.com/office/drawing/2014/main" id="{504A412B-0F2F-88D4-23B7-35CF0577A19D}"/>
              </a:ext>
            </a:extLst>
          </p:cNvPr>
          <p:cNvGrpSpPr/>
          <p:nvPr/>
        </p:nvGrpSpPr>
        <p:grpSpPr>
          <a:xfrm>
            <a:off x="516219" y="1770795"/>
            <a:ext cx="5351339" cy="2788360"/>
            <a:chOff x="516219" y="2175397"/>
            <a:chExt cx="5351339" cy="2788360"/>
          </a:xfrm>
        </p:grpSpPr>
        <p:sp>
          <p:nvSpPr>
            <p:cNvPr id="11" name="Text 6">
              <a:extLst>
                <a:ext uri="{FF2B5EF4-FFF2-40B4-BE49-F238E27FC236}">
                  <a16:creationId xmlns:a16="http://schemas.microsoft.com/office/drawing/2014/main" id="{CD2B98F5-FD1A-BC47-8416-15C9B8218EBA}"/>
                </a:ext>
              </a:extLst>
            </p:cNvPr>
            <p:cNvSpPr/>
            <p:nvPr/>
          </p:nvSpPr>
          <p:spPr>
            <a:xfrm>
              <a:off x="516219" y="2175397"/>
              <a:ext cx="2000250" cy="236439"/>
            </a:xfrm>
            <a:prstGeom prst="rect">
              <a:avLst/>
            </a:prstGeom>
            <a:noFill/>
            <a:ln/>
          </p:spPr>
          <p:txBody>
            <a:bodyPr wrap="square" lIns="0" tIns="0" rIns="0" bIns="0" rtlCol="0" anchor="t"/>
            <a:lstStyle/>
            <a:p>
              <a:pPr algn="l">
                <a:lnSpc>
                  <a:spcPts val="1560"/>
                </a:lnSpc>
              </a:pPr>
              <a:r>
                <a:rPr lang="en-US" sz="1000" b="1" kern="0" spc="-12">
                  <a:solidFill>
                    <a:srgbClr val="2B2A35"/>
                  </a:solidFill>
                  <a:latin typeface="DM Sans"/>
                </a:rPr>
                <a:t>Source</a:t>
              </a:r>
              <a:endParaRPr lang="en-US" sz="975"/>
            </a:p>
          </p:txBody>
        </p:sp>
        <p:sp>
          <p:nvSpPr>
            <p:cNvPr id="13" name="Text 7">
              <a:extLst>
                <a:ext uri="{FF2B5EF4-FFF2-40B4-BE49-F238E27FC236}">
                  <a16:creationId xmlns:a16="http://schemas.microsoft.com/office/drawing/2014/main" id="{55430DEF-BF0A-DB99-30BA-0D41CAC84B04}"/>
                </a:ext>
              </a:extLst>
            </p:cNvPr>
            <p:cNvSpPr/>
            <p:nvPr/>
          </p:nvSpPr>
          <p:spPr>
            <a:xfrm>
              <a:off x="516219" y="2444609"/>
              <a:ext cx="2515739" cy="480452"/>
            </a:xfrm>
            <a:prstGeom prst="rect">
              <a:avLst/>
            </a:prstGeom>
            <a:noFill/>
            <a:ln/>
          </p:spPr>
          <p:txBody>
            <a:bodyPr wrap="square" lIns="0" tIns="0" rIns="0" bIns="0" rtlCol="0" anchor="t"/>
            <a:lstStyle/>
            <a:p>
              <a:pPr algn="just"/>
              <a:r>
                <a:rPr lang="en-US" sz="1000" kern="0" spc="-12">
                  <a:latin typeface="DM Sans" pitchFamily="2" charset="77"/>
                  <a:ea typeface="DM Sans" pitchFamily="34" charset="-122"/>
                  <a:cs typeface="DM Sans" pitchFamily="34" charset="-120"/>
                </a:rPr>
                <a:t>S</a:t>
              </a:r>
              <a:r>
                <a:rPr lang="en-US" sz="1000" b="0" kern="0" spc="-12">
                  <a:latin typeface="DM Sans" pitchFamily="2" charset="77"/>
                  <a:ea typeface="DM Sans" pitchFamily="34" charset="-122"/>
                  <a:cs typeface="DM Sans" pitchFamily="34" charset="-120"/>
                </a:rPr>
                <a:t>hows </a:t>
              </a:r>
              <a:r>
                <a:rPr lang="en-US" sz="1000" b="1" kern="0" spc="-12">
                  <a:latin typeface="DM Sans" pitchFamily="2" charset="77"/>
                  <a:ea typeface="DM Sans" pitchFamily="34" charset="-122"/>
                  <a:cs typeface="DM Sans" pitchFamily="34" charset="-120"/>
                </a:rPr>
                <a:t>where</a:t>
              </a:r>
              <a:r>
                <a:rPr lang="en-US" sz="1000" b="0" kern="0" spc="-12">
                  <a:latin typeface="DM Sans" pitchFamily="2" charset="77"/>
                  <a:ea typeface="DM Sans" pitchFamily="34" charset="-122"/>
                  <a:cs typeface="DM Sans" pitchFamily="34" charset="-120"/>
                </a:rPr>
                <a:t> users were before visiting </a:t>
              </a:r>
              <a:r>
                <a:rPr lang="en-US" sz="1000" b="0" kern="0" spc="-12" err="1">
                  <a:latin typeface="DM Sans" pitchFamily="2" charset="77"/>
                  <a:ea typeface="DM Sans" pitchFamily="34" charset="-122"/>
                  <a:cs typeface="DM Sans" pitchFamily="34" charset="-120"/>
                </a:rPr>
                <a:t>broad.msu.edu</a:t>
              </a:r>
              <a:r>
                <a:rPr lang="en-US" sz="1000" b="0" kern="0" spc="-12">
                  <a:latin typeface="DM Sans" pitchFamily="2" charset="77"/>
                  <a:ea typeface="DM Sans" pitchFamily="34" charset="-122"/>
                  <a:cs typeface="DM Sans" pitchFamily="34" charset="-120"/>
                </a:rPr>
                <a:t>/, such as a search engine or another website. </a:t>
              </a:r>
              <a:endParaRPr lang="en-US" sz="1000">
                <a:latin typeface="DM Sans" pitchFamily="2" charset="77"/>
              </a:endParaRPr>
            </a:p>
          </p:txBody>
        </p:sp>
        <p:sp>
          <p:nvSpPr>
            <p:cNvPr id="17" name="Text 9">
              <a:extLst>
                <a:ext uri="{FF2B5EF4-FFF2-40B4-BE49-F238E27FC236}">
                  <a16:creationId xmlns:a16="http://schemas.microsoft.com/office/drawing/2014/main" id="{225FD29A-F84D-A42F-D9C9-F7F957A2713F}"/>
                </a:ext>
              </a:extLst>
            </p:cNvPr>
            <p:cNvSpPr/>
            <p:nvPr/>
          </p:nvSpPr>
          <p:spPr>
            <a:xfrm>
              <a:off x="516219" y="3027644"/>
              <a:ext cx="2000250" cy="198090"/>
            </a:xfrm>
            <a:prstGeom prst="rect">
              <a:avLst/>
            </a:prstGeom>
            <a:noFill/>
            <a:ln/>
          </p:spPr>
          <p:txBody>
            <a:bodyPr wrap="square" lIns="0" tIns="0" rIns="0" bIns="0" rtlCol="0" anchor="t"/>
            <a:lstStyle/>
            <a:p>
              <a:pPr algn="l">
                <a:lnSpc>
                  <a:spcPts val="1560"/>
                </a:lnSpc>
              </a:pPr>
              <a:r>
                <a:rPr lang="en-US" sz="1000" b="1" kern="0" spc="-12">
                  <a:solidFill>
                    <a:srgbClr val="2B2A35"/>
                  </a:solidFill>
                  <a:latin typeface="DM Sans"/>
                </a:rPr>
                <a:t>Medium</a:t>
              </a:r>
              <a:endParaRPr lang="en-US"/>
            </a:p>
          </p:txBody>
        </p:sp>
        <p:sp>
          <p:nvSpPr>
            <p:cNvPr id="19" name="Text 10">
              <a:extLst>
                <a:ext uri="{FF2B5EF4-FFF2-40B4-BE49-F238E27FC236}">
                  <a16:creationId xmlns:a16="http://schemas.microsoft.com/office/drawing/2014/main" id="{6623D080-26BA-1009-F2C0-CD9EEBD595C2}"/>
                </a:ext>
              </a:extLst>
            </p:cNvPr>
            <p:cNvSpPr/>
            <p:nvPr/>
          </p:nvSpPr>
          <p:spPr>
            <a:xfrm>
              <a:off x="516219" y="3256645"/>
              <a:ext cx="2515739" cy="396180"/>
            </a:xfrm>
            <a:prstGeom prst="rect">
              <a:avLst/>
            </a:prstGeom>
            <a:noFill/>
            <a:ln/>
          </p:spPr>
          <p:txBody>
            <a:bodyPr wrap="square" lIns="0" tIns="0" rIns="0" bIns="0" rtlCol="0" anchor="t"/>
            <a:lstStyle/>
            <a:p>
              <a:r>
                <a:rPr lang="en-US" sz="1000" b="0" kern="0" spc="-12">
                  <a:latin typeface="DM Sans" pitchFamily="2" charset="77"/>
                  <a:ea typeface="DM Sans" pitchFamily="34" charset="-122"/>
                  <a:cs typeface="DM Sans" pitchFamily="34" charset="-120"/>
                </a:rPr>
                <a:t>Shows </a:t>
              </a:r>
              <a:r>
                <a:rPr lang="en-US" sz="1000" b="1" kern="0" spc="-12">
                  <a:latin typeface="DM Sans" pitchFamily="2" charset="77"/>
                  <a:ea typeface="DM Sans" pitchFamily="34" charset="-122"/>
                  <a:cs typeface="DM Sans" pitchFamily="34" charset="-120"/>
                </a:rPr>
                <a:t>how</a:t>
              </a:r>
              <a:r>
                <a:rPr lang="en-US" sz="1000" b="0" kern="0" spc="-12">
                  <a:latin typeface="DM Sans" pitchFamily="2" charset="77"/>
                  <a:ea typeface="DM Sans" pitchFamily="34" charset="-122"/>
                  <a:cs typeface="DM Sans" pitchFamily="34" charset="-120"/>
                </a:rPr>
                <a:t> users arrived at </a:t>
              </a:r>
              <a:r>
                <a:rPr lang="en-US" sz="1000" b="0" kern="0" spc="-12" err="1">
                  <a:latin typeface="DM Sans" pitchFamily="2" charset="77"/>
                  <a:ea typeface="DM Sans" pitchFamily="34" charset="-122"/>
                  <a:cs typeface="DM Sans" pitchFamily="34" charset="-120"/>
                </a:rPr>
                <a:t>broad.msu.edu</a:t>
              </a:r>
              <a:r>
                <a:rPr lang="en-US" sz="1000" b="0" kern="0" spc="-12">
                  <a:latin typeface="DM Sans" pitchFamily="2" charset="77"/>
                  <a:ea typeface="DM Sans" pitchFamily="34" charset="-122"/>
                  <a:cs typeface="DM Sans" pitchFamily="34" charset="-120"/>
                </a:rPr>
                <a:t>, such as "organic" for unpaid search traffic and "(none)" for direct traffic.</a:t>
              </a:r>
              <a:endParaRPr lang="en-US" sz="1000" b="0" i="0" u="none" strike="noStrike">
                <a:effectLst/>
                <a:latin typeface="DM Sans" pitchFamily="2" charset="77"/>
              </a:endParaRPr>
            </a:p>
          </p:txBody>
        </p:sp>
        <p:sp>
          <p:nvSpPr>
            <p:cNvPr id="23" name="Text 12">
              <a:extLst>
                <a:ext uri="{FF2B5EF4-FFF2-40B4-BE49-F238E27FC236}">
                  <a16:creationId xmlns:a16="http://schemas.microsoft.com/office/drawing/2014/main" id="{E05EF977-8577-BB2D-6D0B-7A7657EA3473}"/>
                </a:ext>
              </a:extLst>
            </p:cNvPr>
            <p:cNvSpPr/>
            <p:nvPr/>
          </p:nvSpPr>
          <p:spPr>
            <a:xfrm>
              <a:off x="516219" y="3811814"/>
              <a:ext cx="2000250" cy="198090"/>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CPC</a:t>
              </a:r>
            </a:p>
          </p:txBody>
        </p:sp>
        <p:sp>
          <p:nvSpPr>
            <p:cNvPr id="25" name="Text 13">
              <a:extLst>
                <a:ext uri="{FF2B5EF4-FFF2-40B4-BE49-F238E27FC236}">
                  <a16:creationId xmlns:a16="http://schemas.microsoft.com/office/drawing/2014/main" id="{B67D4238-4517-6300-C0B7-677AC50BAA5F}"/>
                </a:ext>
              </a:extLst>
            </p:cNvPr>
            <p:cNvSpPr/>
            <p:nvPr/>
          </p:nvSpPr>
          <p:spPr>
            <a:xfrm>
              <a:off x="516219" y="4040814"/>
              <a:ext cx="2515739" cy="657583"/>
            </a:xfrm>
            <a:prstGeom prst="rect">
              <a:avLst/>
            </a:prstGeom>
            <a:noFill/>
            <a:ln/>
          </p:spPr>
          <p:txBody>
            <a:bodyPr wrap="square" lIns="0" tIns="0" rIns="0" bIns="0" rtlCol="0" anchor="t"/>
            <a:lstStyle/>
            <a:p>
              <a:pPr algn="just"/>
              <a:r>
                <a:rPr lang="en-US" sz="1000" b="0" i="0" u="none" strike="noStrike">
                  <a:effectLst/>
                  <a:latin typeface="DM Sans" pitchFamily="2" charset="77"/>
                </a:rPr>
                <a:t>Cost per click. It represents the cost paid each time a user clicks on an ad. In this context, it refers to users acquired from paid search.</a:t>
              </a:r>
            </a:p>
          </p:txBody>
        </p:sp>
        <p:sp>
          <p:nvSpPr>
            <p:cNvPr id="29" name="Text 15">
              <a:extLst>
                <a:ext uri="{FF2B5EF4-FFF2-40B4-BE49-F238E27FC236}">
                  <a16:creationId xmlns:a16="http://schemas.microsoft.com/office/drawing/2014/main" id="{E60C665E-5223-5DE2-3A01-753E5F335615}"/>
                </a:ext>
              </a:extLst>
            </p:cNvPr>
            <p:cNvSpPr/>
            <p:nvPr/>
          </p:nvSpPr>
          <p:spPr>
            <a:xfrm>
              <a:off x="3276684" y="2180923"/>
              <a:ext cx="2194830" cy="244728"/>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Direct</a:t>
              </a:r>
              <a:endParaRPr lang="en-US"/>
            </a:p>
          </p:txBody>
        </p:sp>
        <p:sp>
          <p:nvSpPr>
            <p:cNvPr id="31" name="Text 16">
              <a:extLst>
                <a:ext uri="{FF2B5EF4-FFF2-40B4-BE49-F238E27FC236}">
                  <a16:creationId xmlns:a16="http://schemas.microsoft.com/office/drawing/2014/main" id="{AEF4FAD6-550A-C679-3B91-70321A0F9D3D}"/>
                </a:ext>
              </a:extLst>
            </p:cNvPr>
            <p:cNvSpPr/>
            <p:nvPr/>
          </p:nvSpPr>
          <p:spPr>
            <a:xfrm>
              <a:off x="3276684" y="2409924"/>
              <a:ext cx="2590874" cy="683088"/>
            </a:xfrm>
            <a:prstGeom prst="rect">
              <a:avLst/>
            </a:prstGeom>
            <a:noFill/>
            <a:ln/>
          </p:spPr>
          <p:txBody>
            <a:bodyPr wrap="square" lIns="0" tIns="0" rIns="0" bIns="0" rtlCol="0" anchor="t"/>
            <a:lstStyle/>
            <a:p>
              <a:pPr algn="just"/>
              <a:r>
                <a:rPr lang="en-US" sz="1000" b="0" kern="0" spc="-12">
                  <a:solidFill>
                    <a:srgbClr val="2B2A35"/>
                  </a:solidFill>
                  <a:latin typeface="DM Sans" pitchFamily="34" charset="0"/>
                  <a:ea typeface="DM Sans" pitchFamily="34" charset="-122"/>
                  <a:cs typeface="DM Sans" pitchFamily="34" charset="-120"/>
                </a:rPr>
                <a:t>user types/pastes the URL directly clicks a bookmark, or clicks a link GA cannot identify, such as links from instant messaging apps (iMessage, Facebook Messenger, or WhatsApp), and offline documents (PDF or Word).</a:t>
              </a:r>
              <a:endParaRPr lang="en-US" sz="975"/>
            </a:p>
          </p:txBody>
        </p:sp>
        <p:sp>
          <p:nvSpPr>
            <p:cNvPr id="10" name="Text 12">
              <a:extLst>
                <a:ext uri="{FF2B5EF4-FFF2-40B4-BE49-F238E27FC236}">
                  <a16:creationId xmlns:a16="http://schemas.microsoft.com/office/drawing/2014/main" id="{693513BD-F5E9-4850-1E8F-C593D9F29158}"/>
                </a:ext>
              </a:extLst>
            </p:cNvPr>
            <p:cNvSpPr/>
            <p:nvPr/>
          </p:nvSpPr>
          <p:spPr>
            <a:xfrm>
              <a:off x="3276683" y="3418873"/>
              <a:ext cx="2000250" cy="198090"/>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Organic</a:t>
              </a:r>
            </a:p>
          </p:txBody>
        </p:sp>
        <p:sp>
          <p:nvSpPr>
            <p:cNvPr id="12" name="Text 13">
              <a:extLst>
                <a:ext uri="{FF2B5EF4-FFF2-40B4-BE49-F238E27FC236}">
                  <a16:creationId xmlns:a16="http://schemas.microsoft.com/office/drawing/2014/main" id="{A4EDF54E-C2DB-D7EF-94C5-4C8222DABA88}"/>
                </a:ext>
              </a:extLst>
            </p:cNvPr>
            <p:cNvSpPr/>
            <p:nvPr/>
          </p:nvSpPr>
          <p:spPr>
            <a:xfrm>
              <a:off x="3276683" y="3647873"/>
              <a:ext cx="2515739" cy="629061"/>
            </a:xfrm>
            <a:prstGeom prst="rect">
              <a:avLst/>
            </a:prstGeom>
            <a:noFill/>
            <a:ln/>
          </p:spPr>
          <p:txBody>
            <a:bodyPr wrap="square" lIns="0" tIns="0" rIns="0" bIns="0" rtlCol="0" anchor="t"/>
            <a:lstStyle/>
            <a:p>
              <a:pPr algn="just"/>
              <a:r>
                <a:rPr lang="en-US" sz="1000" b="0" i="0" u="none" strike="noStrike">
                  <a:effectLst/>
                  <a:latin typeface="DM Sans" pitchFamily="2" charset="77"/>
                </a:rPr>
                <a:t>Traffic to </a:t>
              </a:r>
              <a:r>
                <a:rPr lang="en-US" sz="1000" b="0" i="0" u="none" strike="noStrike" err="1">
                  <a:effectLst/>
                  <a:latin typeface="DM Sans" pitchFamily="2" charset="77"/>
                </a:rPr>
                <a:t>broad.msu.edu</a:t>
              </a:r>
              <a:r>
                <a:rPr lang="en-US" sz="1000" b="0" i="0" u="none" strike="noStrike">
                  <a:effectLst/>
                  <a:latin typeface="DM Sans" pitchFamily="2" charset="77"/>
                </a:rPr>
                <a:t>/ through unpaid search engine results.</a:t>
              </a:r>
              <a:endParaRPr lang="en-US" sz="1000">
                <a:latin typeface="DM Sans" pitchFamily="2" charset="77"/>
              </a:endParaRPr>
            </a:p>
          </p:txBody>
        </p:sp>
        <p:sp>
          <p:nvSpPr>
            <p:cNvPr id="5" name="Text 12">
              <a:extLst>
                <a:ext uri="{FF2B5EF4-FFF2-40B4-BE49-F238E27FC236}">
                  <a16:creationId xmlns:a16="http://schemas.microsoft.com/office/drawing/2014/main" id="{B566858C-CCDA-1C5C-2B21-562B6D7CC6FF}"/>
                </a:ext>
              </a:extLst>
            </p:cNvPr>
            <p:cNvSpPr/>
            <p:nvPr/>
          </p:nvSpPr>
          <p:spPr>
            <a:xfrm>
              <a:off x="3276683" y="4105696"/>
              <a:ext cx="2000250" cy="198090"/>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Referral</a:t>
              </a:r>
            </a:p>
          </p:txBody>
        </p:sp>
        <p:sp>
          <p:nvSpPr>
            <p:cNvPr id="6" name="Text 13">
              <a:extLst>
                <a:ext uri="{FF2B5EF4-FFF2-40B4-BE49-F238E27FC236}">
                  <a16:creationId xmlns:a16="http://schemas.microsoft.com/office/drawing/2014/main" id="{5E0BF013-8CCF-9F4A-DB53-ECC85B0F4A18}"/>
                </a:ext>
              </a:extLst>
            </p:cNvPr>
            <p:cNvSpPr/>
            <p:nvPr/>
          </p:nvSpPr>
          <p:spPr>
            <a:xfrm>
              <a:off x="3276683" y="4334696"/>
              <a:ext cx="2515739" cy="629061"/>
            </a:xfrm>
            <a:prstGeom prst="rect">
              <a:avLst/>
            </a:prstGeom>
            <a:noFill/>
            <a:ln/>
          </p:spPr>
          <p:txBody>
            <a:bodyPr wrap="square" lIns="0" tIns="0" rIns="0" bIns="0" rtlCol="0" anchor="t"/>
            <a:lstStyle/>
            <a:p>
              <a:pPr algn="just"/>
              <a:r>
                <a:rPr lang="en-US" sz="1000" b="0" i="0" u="none" strike="noStrike">
                  <a:effectLst/>
                  <a:latin typeface="DM Sans" pitchFamily="2" charset="77"/>
                </a:rPr>
                <a:t>Traffic to </a:t>
              </a:r>
              <a:r>
                <a:rPr lang="en-US" sz="1000" b="0" i="0" u="none" strike="noStrike" err="1">
                  <a:effectLst/>
                  <a:latin typeface="DM Sans" pitchFamily="2" charset="77"/>
                </a:rPr>
                <a:t>broad.msu.edu</a:t>
              </a:r>
              <a:r>
                <a:rPr lang="en-US" sz="1000" b="0" i="0" u="none" strike="noStrike">
                  <a:effectLst/>
                  <a:latin typeface="DM Sans" pitchFamily="2" charset="77"/>
                </a:rPr>
                <a:t>/ from sources outside a search engine</a:t>
              </a:r>
              <a:endParaRPr lang="en-US" sz="1000">
                <a:latin typeface="DM Sans" pitchFamily="2" charset="77"/>
              </a:endParaRPr>
            </a:p>
          </p:txBody>
        </p:sp>
      </p:grpSp>
      <p:sp>
        <p:nvSpPr>
          <p:cNvPr id="18" name="TextBox 17">
            <a:extLst>
              <a:ext uri="{FF2B5EF4-FFF2-40B4-BE49-F238E27FC236}">
                <a16:creationId xmlns:a16="http://schemas.microsoft.com/office/drawing/2014/main" id="{44B8E4D0-43EC-620D-E0FE-6A1316090836}"/>
              </a:ext>
            </a:extLst>
          </p:cNvPr>
          <p:cNvSpPr txBox="1"/>
          <p:nvPr/>
        </p:nvSpPr>
        <p:spPr>
          <a:xfrm>
            <a:off x="440701" y="1265610"/>
            <a:ext cx="1736891" cy="369332"/>
          </a:xfrm>
          <a:prstGeom prst="rect">
            <a:avLst/>
          </a:prstGeom>
          <a:noFill/>
        </p:spPr>
        <p:txBody>
          <a:bodyPr wrap="square">
            <a:spAutoFit/>
          </a:bodyPr>
          <a:lstStyle/>
          <a:p>
            <a:r>
              <a:rPr lang="en-US" sz="1800" kern="0" spc="-12">
                <a:solidFill>
                  <a:srgbClr val="30594E"/>
                </a:solidFill>
                <a:latin typeface="DM Serif Display"/>
                <a:ea typeface="Calibri"/>
                <a:cs typeface="Calibri"/>
              </a:rPr>
              <a:t>Traffic Source</a:t>
            </a:r>
            <a:endParaRPr lang="en-US"/>
          </a:p>
        </p:txBody>
      </p:sp>
      <p:sp>
        <p:nvSpPr>
          <p:cNvPr id="22" name="Text 2">
            <a:extLst>
              <a:ext uri="{FF2B5EF4-FFF2-40B4-BE49-F238E27FC236}">
                <a16:creationId xmlns:a16="http://schemas.microsoft.com/office/drawing/2014/main" id="{67D4A4F4-0B89-E49D-6B2C-4C8C5B84F0C7}"/>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latin typeface="DM Sans"/>
              </a:rPr>
              <a:t>Aug 20, 2022 – May 14, 2023 vs Aug 2021 – May 14 2022</a:t>
            </a:r>
            <a:endParaRPr lang="en-US"/>
          </a:p>
        </p:txBody>
      </p:sp>
      <p:sp>
        <p:nvSpPr>
          <p:cNvPr id="24" name="Text 3">
            <a:extLst>
              <a:ext uri="{FF2B5EF4-FFF2-40B4-BE49-F238E27FC236}">
                <a16:creationId xmlns:a16="http://schemas.microsoft.com/office/drawing/2014/main" id="{B3F517D1-7B60-6C51-0940-01FEDFDCCCA0}"/>
              </a:ext>
            </a:extLst>
          </p:cNvPr>
          <p:cNvSpPr/>
          <p:nvPr/>
        </p:nvSpPr>
        <p:spPr>
          <a:xfrm>
            <a:off x="217376" y="4873789"/>
            <a:ext cx="1783622" cy="121890"/>
          </a:xfrm>
          <a:prstGeom prst="rect">
            <a:avLst/>
          </a:prstGeom>
          <a:noFill/>
          <a:ln/>
        </p:spPr>
        <p:txBody>
          <a:bodyPr wrap="square" lIns="0" tIns="0" rIns="0" bIns="0" rtlCol="0" anchor="ctr"/>
          <a:lstStyle/>
          <a:p>
            <a:pPr>
              <a:lnSpc>
                <a:spcPts val="960"/>
              </a:lnSpc>
            </a:pPr>
            <a:r>
              <a:rPr lang="en-US" sz="600" kern="0" spc="-12" err="1">
                <a:solidFill>
                  <a:srgbClr val="18453B"/>
                </a:solidFill>
                <a:latin typeface="DM Sans" pitchFamily="2" charset="77"/>
                <a:ea typeface="+mn-lt"/>
                <a:cs typeface="+mn-lt"/>
              </a:rPr>
              <a:t>broad.msu.edu</a:t>
            </a:r>
            <a:r>
              <a:rPr lang="en-US" sz="600" kern="0" spc="-12">
                <a:solidFill>
                  <a:srgbClr val="18453B"/>
                </a:solidFill>
                <a:latin typeface="DM Sans" pitchFamily="2" charset="77"/>
                <a:ea typeface="+mn-lt"/>
                <a:cs typeface="+mn-lt"/>
              </a:rPr>
              <a:t>/</a:t>
            </a:r>
          </a:p>
        </p:txBody>
      </p:sp>
      <p:sp>
        <p:nvSpPr>
          <p:cNvPr id="26" name="Text 4">
            <a:extLst>
              <a:ext uri="{FF2B5EF4-FFF2-40B4-BE49-F238E27FC236}">
                <a16:creationId xmlns:a16="http://schemas.microsoft.com/office/drawing/2014/main" id="{311E3D80-C029-C683-94AA-EAEBCFB4A851}"/>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latin typeface="DM Sans"/>
              </a:rPr>
              <a:t>Who will make business happen, Spartans Will</a:t>
            </a:r>
            <a:endParaRPr lang="en-US"/>
          </a:p>
        </p:txBody>
      </p:sp>
    </p:spTree>
    <p:extLst>
      <p:ext uri="{BB962C8B-B14F-4D97-AF65-F5344CB8AC3E}">
        <p14:creationId xmlns:p14="http://schemas.microsoft.com/office/powerpoint/2010/main" val="3358194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pic>
        <p:nvPicPr>
          <p:cNvPr id="21" name="Picture 6">
            <a:extLst>
              <a:ext uri="{FF2B5EF4-FFF2-40B4-BE49-F238E27FC236}">
                <a16:creationId xmlns:a16="http://schemas.microsoft.com/office/drawing/2014/main" id="{F8A7A293-B5C3-C56C-3581-FF7E5563F450}"/>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31964" r="80141" b="29966"/>
          <a:stretch/>
        </p:blipFill>
        <p:spPr bwMode="auto">
          <a:xfrm>
            <a:off x="5592548" y="1178924"/>
            <a:ext cx="3982929" cy="4294909"/>
          </a:xfrm>
          <a:prstGeom prst="rect">
            <a:avLst/>
          </a:prstGeom>
          <a:noFill/>
          <a:extLst>
            <a:ext uri="{909E8E84-426E-40DD-AFC4-6F175D3DCCD1}">
              <a14:hiddenFill xmlns:a14="http://schemas.microsoft.com/office/drawing/2010/main">
                <a:solidFill>
                  <a:srgbClr val="FFFFFF"/>
                </a:solidFill>
              </a14:hiddenFill>
            </a:ext>
          </a:extLst>
        </p:spPr>
      </p:pic>
      <p:sp>
        <p:nvSpPr>
          <p:cNvPr id="3" name="Shape 0"/>
          <p:cNvSpPr/>
          <p:nvPr/>
        </p:nvSpPr>
        <p:spPr>
          <a:xfrm>
            <a:off x="-2502" y="4667133"/>
            <a:ext cx="9146797" cy="476348"/>
          </a:xfrm>
          <a:prstGeom prst="roundRect">
            <a:avLst>
              <a:gd name="adj" fmla="val -191960"/>
            </a:avLst>
          </a:prstGeom>
          <a:solidFill>
            <a:srgbClr val="F4F5FA"/>
          </a:solidFill>
          <a:ln/>
        </p:spPr>
      </p:sp>
      <p:sp>
        <p:nvSpPr>
          <p:cNvPr id="4" name="Shape 1"/>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2" name="Text 5">
            <a:extLst>
              <a:ext uri="{FF2B5EF4-FFF2-40B4-BE49-F238E27FC236}">
                <a16:creationId xmlns:a16="http://schemas.microsoft.com/office/drawing/2014/main" id="{48521E00-96A6-BA41-F100-EA766F5C6749}"/>
              </a:ext>
            </a:extLst>
          </p:cNvPr>
          <p:cNvSpPr/>
          <p:nvPr/>
        </p:nvSpPr>
        <p:spPr>
          <a:xfrm>
            <a:off x="516219" y="426486"/>
            <a:ext cx="2515739" cy="569994"/>
          </a:xfrm>
          <a:prstGeom prst="rect">
            <a:avLst/>
          </a:prstGeom>
          <a:noFill/>
          <a:ln/>
        </p:spPr>
        <p:txBody>
          <a:bodyPr wrap="square" lIns="0" tIns="0" rIns="0" bIns="0" rtlCol="0" anchor="t"/>
          <a:lstStyle/>
          <a:p>
            <a:r>
              <a:rPr lang="en-US" sz="2200" kern="0" spc="-12">
                <a:solidFill>
                  <a:srgbClr val="30594E"/>
                </a:solidFill>
                <a:latin typeface="DM Serif Display"/>
              </a:rPr>
              <a:t>Google Analytics</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ea typeface="Calibri"/>
                <a:cs typeface="Calibri"/>
              </a:rPr>
              <a:t>(Definitions -iii)</a:t>
            </a:r>
            <a:endParaRPr lang="en-US">
              <a:solidFill>
                <a:srgbClr val="30594E"/>
              </a:solidFill>
              <a:ea typeface="Calibri"/>
              <a:cs typeface="Calibri"/>
            </a:endParaRPr>
          </a:p>
        </p:txBody>
      </p:sp>
      <p:grpSp>
        <p:nvGrpSpPr>
          <p:cNvPr id="20" name="Group 19">
            <a:extLst>
              <a:ext uri="{FF2B5EF4-FFF2-40B4-BE49-F238E27FC236}">
                <a16:creationId xmlns:a16="http://schemas.microsoft.com/office/drawing/2014/main" id="{504A412B-0F2F-88D4-23B7-35CF0577A19D}"/>
              </a:ext>
            </a:extLst>
          </p:cNvPr>
          <p:cNvGrpSpPr/>
          <p:nvPr/>
        </p:nvGrpSpPr>
        <p:grpSpPr>
          <a:xfrm>
            <a:off x="516219" y="1770795"/>
            <a:ext cx="2591170" cy="2791753"/>
            <a:chOff x="516219" y="2175397"/>
            <a:chExt cx="2591170" cy="2791753"/>
          </a:xfrm>
        </p:grpSpPr>
        <p:sp>
          <p:nvSpPr>
            <p:cNvPr id="11" name="Text 6">
              <a:extLst>
                <a:ext uri="{FF2B5EF4-FFF2-40B4-BE49-F238E27FC236}">
                  <a16:creationId xmlns:a16="http://schemas.microsoft.com/office/drawing/2014/main" id="{CD2B98F5-FD1A-BC47-8416-15C9B8218EBA}"/>
                </a:ext>
              </a:extLst>
            </p:cNvPr>
            <p:cNvSpPr/>
            <p:nvPr/>
          </p:nvSpPr>
          <p:spPr>
            <a:xfrm>
              <a:off x="516219" y="2175397"/>
              <a:ext cx="2000250" cy="236439"/>
            </a:xfrm>
            <a:prstGeom prst="rect">
              <a:avLst/>
            </a:prstGeom>
            <a:noFill/>
            <a:ln/>
          </p:spPr>
          <p:txBody>
            <a:bodyPr wrap="square" lIns="0" tIns="0" rIns="0" bIns="0" rtlCol="0" anchor="t"/>
            <a:lstStyle/>
            <a:p>
              <a:pPr algn="l">
                <a:lnSpc>
                  <a:spcPts val="1560"/>
                </a:lnSpc>
              </a:pPr>
              <a:r>
                <a:rPr lang="en-US" sz="1000" b="1" kern="0" spc="-12">
                  <a:solidFill>
                    <a:srgbClr val="2B2A35"/>
                  </a:solidFill>
                  <a:latin typeface="DM Sans"/>
                </a:rPr>
                <a:t>Goal Completion</a:t>
              </a:r>
              <a:endParaRPr lang="en-US" sz="975"/>
            </a:p>
          </p:txBody>
        </p:sp>
        <p:sp>
          <p:nvSpPr>
            <p:cNvPr id="13" name="Text 7">
              <a:extLst>
                <a:ext uri="{FF2B5EF4-FFF2-40B4-BE49-F238E27FC236}">
                  <a16:creationId xmlns:a16="http://schemas.microsoft.com/office/drawing/2014/main" id="{55430DEF-BF0A-DB99-30BA-0D41CAC84B04}"/>
                </a:ext>
              </a:extLst>
            </p:cNvPr>
            <p:cNvSpPr/>
            <p:nvPr/>
          </p:nvSpPr>
          <p:spPr>
            <a:xfrm>
              <a:off x="516219" y="2444609"/>
              <a:ext cx="2515739" cy="480452"/>
            </a:xfrm>
            <a:prstGeom prst="rect">
              <a:avLst/>
            </a:prstGeom>
            <a:noFill/>
            <a:ln/>
          </p:spPr>
          <p:txBody>
            <a:bodyPr wrap="square" lIns="0" tIns="0" rIns="0" bIns="0" rtlCol="0" anchor="t"/>
            <a:lstStyle/>
            <a:p>
              <a:pPr algn="just"/>
              <a:r>
                <a:rPr lang="en-US" sz="1000" kern="0" spc="-12">
                  <a:latin typeface="DM Sans" pitchFamily="2" charset="77"/>
                  <a:ea typeface="DM Sans" pitchFamily="34" charset="-122"/>
                  <a:cs typeface="DM Sans" pitchFamily="34" charset="-120"/>
                </a:rPr>
                <a:t>When a visitor completes a request for information (RFI). A user who views the “RFI Thank You” page has completed a goal.</a:t>
              </a:r>
            </a:p>
            <a:p>
              <a:pPr algn="just"/>
              <a:endParaRPr lang="en-US" sz="1000" kern="0" spc="-12">
                <a:latin typeface="DM Sans" pitchFamily="2" charset="77"/>
                <a:ea typeface="DM Sans" pitchFamily="34" charset="-122"/>
                <a:cs typeface="DM Sans" pitchFamily="34" charset="-120"/>
              </a:endParaRPr>
            </a:p>
          </p:txBody>
        </p:sp>
        <p:sp>
          <p:nvSpPr>
            <p:cNvPr id="17" name="Text 9">
              <a:extLst>
                <a:ext uri="{FF2B5EF4-FFF2-40B4-BE49-F238E27FC236}">
                  <a16:creationId xmlns:a16="http://schemas.microsoft.com/office/drawing/2014/main" id="{225FD29A-F84D-A42F-D9C9-F7F957A2713F}"/>
                </a:ext>
              </a:extLst>
            </p:cNvPr>
            <p:cNvSpPr/>
            <p:nvPr/>
          </p:nvSpPr>
          <p:spPr>
            <a:xfrm>
              <a:off x="516219" y="3018056"/>
              <a:ext cx="2000250" cy="198090"/>
            </a:xfrm>
            <a:prstGeom prst="rect">
              <a:avLst/>
            </a:prstGeom>
            <a:noFill/>
            <a:ln/>
          </p:spPr>
          <p:txBody>
            <a:bodyPr wrap="square" lIns="0" tIns="0" rIns="0" bIns="0" rtlCol="0" anchor="t"/>
            <a:lstStyle/>
            <a:p>
              <a:pPr algn="l">
                <a:lnSpc>
                  <a:spcPts val="1560"/>
                </a:lnSpc>
              </a:pPr>
              <a:r>
                <a:rPr lang="en-US" sz="1000" b="1" kern="0" spc="-12">
                  <a:solidFill>
                    <a:srgbClr val="2B2A35"/>
                  </a:solidFill>
                  <a:latin typeface="DM Sans"/>
                </a:rPr>
                <a:t>Goal Conversion Rate</a:t>
              </a:r>
              <a:endParaRPr lang="en-US"/>
            </a:p>
          </p:txBody>
        </p:sp>
        <p:sp>
          <p:nvSpPr>
            <p:cNvPr id="19" name="Text 10">
              <a:extLst>
                <a:ext uri="{FF2B5EF4-FFF2-40B4-BE49-F238E27FC236}">
                  <a16:creationId xmlns:a16="http://schemas.microsoft.com/office/drawing/2014/main" id="{6623D080-26BA-1009-F2C0-CD9EEBD595C2}"/>
                </a:ext>
              </a:extLst>
            </p:cNvPr>
            <p:cNvSpPr/>
            <p:nvPr/>
          </p:nvSpPr>
          <p:spPr>
            <a:xfrm>
              <a:off x="516219" y="3247057"/>
              <a:ext cx="2515739" cy="351801"/>
            </a:xfrm>
            <a:prstGeom prst="rect">
              <a:avLst/>
            </a:prstGeom>
            <a:noFill/>
            <a:ln/>
          </p:spPr>
          <p:txBody>
            <a:bodyPr wrap="square" lIns="0" tIns="0" rIns="0" bIns="0" rtlCol="0" anchor="t"/>
            <a:lstStyle/>
            <a:p>
              <a:r>
                <a:rPr lang="en-US" sz="1000" b="0" kern="0" spc="-12">
                  <a:latin typeface="DM Sans" pitchFamily="2" charset="77"/>
                  <a:ea typeface="DM Sans" pitchFamily="34" charset="-122"/>
                  <a:cs typeface="DM Sans" pitchFamily="34" charset="-120"/>
                </a:rPr>
                <a:t>The percentage of visits or sessions that results in a conversion to the goal.</a:t>
              </a:r>
            </a:p>
          </p:txBody>
        </p:sp>
        <p:sp>
          <p:nvSpPr>
            <p:cNvPr id="23" name="Text 12">
              <a:extLst>
                <a:ext uri="{FF2B5EF4-FFF2-40B4-BE49-F238E27FC236}">
                  <a16:creationId xmlns:a16="http://schemas.microsoft.com/office/drawing/2014/main" id="{E05EF977-8577-BB2D-6D0B-7A7657EA3473}"/>
                </a:ext>
              </a:extLst>
            </p:cNvPr>
            <p:cNvSpPr/>
            <p:nvPr/>
          </p:nvSpPr>
          <p:spPr>
            <a:xfrm>
              <a:off x="516219" y="3685648"/>
              <a:ext cx="2000250" cy="198090"/>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Landing Page</a:t>
              </a:r>
            </a:p>
          </p:txBody>
        </p:sp>
        <p:sp>
          <p:nvSpPr>
            <p:cNvPr id="25" name="Text 13">
              <a:extLst>
                <a:ext uri="{FF2B5EF4-FFF2-40B4-BE49-F238E27FC236}">
                  <a16:creationId xmlns:a16="http://schemas.microsoft.com/office/drawing/2014/main" id="{B67D4238-4517-6300-C0B7-677AC50BAA5F}"/>
                </a:ext>
              </a:extLst>
            </p:cNvPr>
            <p:cNvSpPr/>
            <p:nvPr/>
          </p:nvSpPr>
          <p:spPr>
            <a:xfrm>
              <a:off x="516219" y="3914648"/>
              <a:ext cx="2515739" cy="298309"/>
            </a:xfrm>
            <a:prstGeom prst="rect">
              <a:avLst/>
            </a:prstGeom>
            <a:noFill/>
            <a:ln/>
          </p:spPr>
          <p:txBody>
            <a:bodyPr wrap="square" lIns="0" tIns="0" rIns="0" bIns="0" rtlCol="0" anchor="t"/>
            <a:lstStyle/>
            <a:p>
              <a:pPr algn="just"/>
              <a:r>
                <a:rPr lang="en-US" sz="1000" b="0" i="0" u="none" strike="noStrike">
                  <a:effectLst/>
                  <a:latin typeface="DM Sans" pitchFamily="2" charset="77"/>
                </a:rPr>
                <a:t>The landing page is the first page viewed during a session.</a:t>
              </a:r>
            </a:p>
          </p:txBody>
        </p:sp>
        <p:sp>
          <p:nvSpPr>
            <p:cNvPr id="29" name="Text 15">
              <a:extLst>
                <a:ext uri="{FF2B5EF4-FFF2-40B4-BE49-F238E27FC236}">
                  <a16:creationId xmlns:a16="http://schemas.microsoft.com/office/drawing/2014/main" id="{E60C665E-5223-5DE2-3A01-753E5F335615}"/>
                </a:ext>
              </a:extLst>
            </p:cNvPr>
            <p:cNvSpPr/>
            <p:nvPr/>
          </p:nvSpPr>
          <p:spPr>
            <a:xfrm>
              <a:off x="516515" y="4386358"/>
              <a:ext cx="2194830" cy="244728"/>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Entrance</a:t>
              </a:r>
              <a:endParaRPr lang="en-US"/>
            </a:p>
          </p:txBody>
        </p:sp>
        <p:sp>
          <p:nvSpPr>
            <p:cNvPr id="31" name="Text 16">
              <a:extLst>
                <a:ext uri="{FF2B5EF4-FFF2-40B4-BE49-F238E27FC236}">
                  <a16:creationId xmlns:a16="http://schemas.microsoft.com/office/drawing/2014/main" id="{AEF4FAD6-550A-C679-3B91-70321A0F9D3D}"/>
                </a:ext>
              </a:extLst>
            </p:cNvPr>
            <p:cNvSpPr/>
            <p:nvPr/>
          </p:nvSpPr>
          <p:spPr>
            <a:xfrm>
              <a:off x="516515" y="4615359"/>
              <a:ext cx="2590874" cy="351791"/>
            </a:xfrm>
            <a:prstGeom prst="rect">
              <a:avLst/>
            </a:prstGeom>
            <a:noFill/>
            <a:ln/>
          </p:spPr>
          <p:txBody>
            <a:bodyPr wrap="square" lIns="0" tIns="0" rIns="0" bIns="0" rtlCol="0" anchor="t"/>
            <a:lstStyle/>
            <a:p>
              <a:pPr algn="just"/>
              <a:r>
                <a:rPr lang="en-US" sz="1000" b="0" kern="0" spc="-12">
                  <a:solidFill>
                    <a:srgbClr val="2B2A35"/>
                  </a:solidFill>
                  <a:latin typeface="DM Sans" pitchFamily="34" charset="0"/>
                  <a:ea typeface="DM Sans" pitchFamily="34" charset="-122"/>
                  <a:cs typeface="DM Sans" pitchFamily="34" charset="-120"/>
                </a:rPr>
                <a:t>The number of times users entered the site through a specified page or set of pages.</a:t>
              </a:r>
              <a:endParaRPr lang="en-US" sz="975"/>
            </a:p>
          </p:txBody>
        </p:sp>
      </p:grpSp>
      <p:sp>
        <p:nvSpPr>
          <p:cNvPr id="18" name="TextBox 17">
            <a:extLst>
              <a:ext uri="{FF2B5EF4-FFF2-40B4-BE49-F238E27FC236}">
                <a16:creationId xmlns:a16="http://schemas.microsoft.com/office/drawing/2014/main" id="{44B8E4D0-43EC-620D-E0FE-6A1316090836}"/>
              </a:ext>
            </a:extLst>
          </p:cNvPr>
          <p:cNvSpPr txBox="1"/>
          <p:nvPr/>
        </p:nvSpPr>
        <p:spPr>
          <a:xfrm>
            <a:off x="440701" y="1265610"/>
            <a:ext cx="2194830" cy="369332"/>
          </a:xfrm>
          <a:prstGeom prst="rect">
            <a:avLst/>
          </a:prstGeom>
          <a:noFill/>
        </p:spPr>
        <p:txBody>
          <a:bodyPr wrap="square">
            <a:spAutoFit/>
          </a:bodyPr>
          <a:lstStyle/>
          <a:p>
            <a:r>
              <a:rPr lang="en-US" sz="1800" kern="0" spc="-12">
                <a:solidFill>
                  <a:srgbClr val="30594E"/>
                </a:solidFill>
                <a:latin typeface="DM Serif Display"/>
                <a:ea typeface="Calibri"/>
                <a:cs typeface="Calibri"/>
              </a:rPr>
              <a:t>Goal Conversion</a:t>
            </a:r>
            <a:endParaRPr lang="en-US"/>
          </a:p>
        </p:txBody>
      </p:sp>
      <p:sp>
        <p:nvSpPr>
          <p:cNvPr id="22" name="Text 2">
            <a:extLst>
              <a:ext uri="{FF2B5EF4-FFF2-40B4-BE49-F238E27FC236}">
                <a16:creationId xmlns:a16="http://schemas.microsoft.com/office/drawing/2014/main" id="{67D4A4F4-0B89-E49D-6B2C-4C8C5B84F0C7}"/>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latin typeface="DM Sans"/>
              </a:rPr>
              <a:t>Aug 20, 2022 – May 14, 2023 vs Aug 2021 – May 14 2022</a:t>
            </a:r>
            <a:endParaRPr lang="en-US"/>
          </a:p>
        </p:txBody>
      </p:sp>
      <p:sp>
        <p:nvSpPr>
          <p:cNvPr id="24" name="Text 3">
            <a:extLst>
              <a:ext uri="{FF2B5EF4-FFF2-40B4-BE49-F238E27FC236}">
                <a16:creationId xmlns:a16="http://schemas.microsoft.com/office/drawing/2014/main" id="{B3F517D1-7B60-6C51-0940-01FEDFDCCCA0}"/>
              </a:ext>
            </a:extLst>
          </p:cNvPr>
          <p:cNvSpPr/>
          <p:nvPr/>
        </p:nvSpPr>
        <p:spPr>
          <a:xfrm>
            <a:off x="217376" y="4873789"/>
            <a:ext cx="1783622" cy="121890"/>
          </a:xfrm>
          <a:prstGeom prst="rect">
            <a:avLst/>
          </a:prstGeom>
          <a:noFill/>
          <a:ln/>
        </p:spPr>
        <p:txBody>
          <a:bodyPr wrap="square" lIns="0" tIns="0" rIns="0" bIns="0" rtlCol="0" anchor="ctr"/>
          <a:lstStyle/>
          <a:p>
            <a:pPr>
              <a:lnSpc>
                <a:spcPts val="960"/>
              </a:lnSpc>
            </a:pPr>
            <a:r>
              <a:rPr lang="en-US" sz="600" kern="0" spc="-12" err="1">
                <a:solidFill>
                  <a:srgbClr val="18453B"/>
                </a:solidFill>
                <a:latin typeface="DM Sans" pitchFamily="2" charset="77"/>
                <a:ea typeface="+mn-lt"/>
                <a:cs typeface="+mn-lt"/>
              </a:rPr>
              <a:t>broad.msu.edu</a:t>
            </a:r>
            <a:r>
              <a:rPr lang="en-US" sz="600" kern="0" spc="-12">
                <a:solidFill>
                  <a:srgbClr val="18453B"/>
                </a:solidFill>
                <a:latin typeface="DM Sans" pitchFamily="2" charset="77"/>
                <a:ea typeface="+mn-lt"/>
                <a:cs typeface="+mn-lt"/>
              </a:rPr>
              <a:t>/</a:t>
            </a:r>
          </a:p>
        </p:txBody>
      </p:sp>
      <p:sp>
        <p:nvSpPr>
          <p:cNvPr id="26" name="Text 4">
            <a:extLst>
              <a:ext uri="{FF2B5EF4-FFF2-40B4-BE49-F238E27FC236}">
                <a16:creationId xmlns:a16="http://schemas.microsoft.com/office/drawing/2014/main" id="{311E3D80-C029-C683-94AA-EAEBCFB4A851}"/>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latin typeface="DM Sans"/>
              </a:rPr>
              <a:t>Who will make business happen, Spartans Will</a:t>
            </a:r>
            <a:endParaRPr lang="en-US"/>
          </a:p>
        </p:txBody>
      </p:sp>
      <p:grpSp>
        <p:nvGrpSpPr>
          <p:cNvPr id="35" name="Group 34">
            <a:extLst>
              <a:ext uri="{FF2B5EF4-FFF2-40B4-BE49-F238E27FC236}">
                <a16:creationId xmlns:a16="http://schemas.microsoft.com/office/drawing/2014/main" id="{20D6F0E2-7C27-2D2A-DCC3-ABFB510D054B}"/>
              </a:ext>
            </a:extLst>
          </p:cNvPr>
          <p:cNvGrpSpPr/>
          <p:nvPr/>
        </p:nvGrpSpPr>
        <p:grpSpPr>
          <a:xfrm>
            <a:off x="3626971" y="1770795"/>
            <a:ext cx="2591170" cy="2227796"/>
            <a:chOff x="516219" y="2175397"/>
            <a:chExt cx="2591170" cy="2227796"/>
          </a:xfrm>
        </p:grpSpPr>
        <p:sp>
          <p:nvSpPr>
            <p:cNvPr id="36" name="Text 6">
              <a:extLst>
                <a:ext uri="{FF2B5EF4-FFF2-40B4-BE49-F238E27FC236}">
                  <a16:creationId xmlns:a16="http://schemas.microsoft.com/office/drawing/2014/main" id="{E83684D3-3228-E69B-5C0B-51429BA4386E}"/>
                </a:ext>
              </a:extLst>
            </p:cNvPr>
            <p:cNvSpPr/>
            <p:nvPr/>
          </p:nvSpPr>
          <p:spPr>
            <a:xfrm>
              <a:off x="516219" y="2175397"/>
              <a:ext cx="2000250" cy="236439"/>
            </a:xfrm>
            <a:prstGeom prst="rect">
              <a:avLst/>
            </a:prstGeom>
            <a:noFill/>
            <a:ln/>
          </p:spPr>
          <p:txBody>
            <a:bodyPr wrap="square" lIns="0" tIns="0" rIns="0" bIns="0" rtlCol="0" anchor="t"/>
            <a:lstStyle/>
            <a:p>
              <a:pPr algn="l">
                <a:lnSpc>
                  <a:spcPts val="1560"/>
                </a:lnSpc>
              </a:pPr>
              <a:r>
                <a:rPr lang="en-US" sz="1000" b="1" kern="0" spc="-12">
                  <a:solidFill>
                    <a:srgbClr val="2B2A35"/>
                  </a:solidFill>
                  <a:latin typeface="DM Sans"/>
                </a:rPr>
                <a:t>Affinity Category</a:t>
              </a:r>
              <a:endParaRPr lang="en-US" sz="975"/>
            </a:p>
          </p:txBody>
        </p:sp>
        <p:sp>
          <p:nvSpPr>
            <p:cNvPr id="37" name="Text 7">
              <a:extLst>
                <a:ext uri="{FF2B5EF4-FFF2-40B4-BE49-F238E27FC236}">
                  <a16:creationId xmlns:a16="http://schemas.microsoft.com/office/drawing/2014/main" id="{C3CEF06C-88A0-2005-EA01-C9CD53CE1A6C}"/>
                </a:ext>
              </a:extLst>
            </p:cNvPr>
            <p:cNvSpPr/>
            <p:nvPr/>
          </p:nvSpPr>
          <p:spPr>
            <a:xfrm>
              <a:off x="516219" y="2444609"/>
              <a:ext cx="2515739" cy="480452"/>
            </a:xfrm>
            <a:prstGeom prst="rect">
              <a:avLst/>
            </a:prstGeom>
            <a:noFill/>
            <a:ln/>
          </p:spPr>
          <p:txBody>
            <a:bodyPr wrap="square" lIns="0" tIns="0" rIns="0" bIns="0" rtlCol="0" anchor="t"/>
            <a:lstStyle/>
            <a:p>
              <a:pPr algn="just"/>
              <a:r>
                <a:rPr lang="en-US" sz="1000" kern="0" spc="-12">
                  <a:latin typeface="DM Sans" pitchFamily="2" charset="77"/>
                  <a:ea typeface="DM Sans" pitchFamily="34" charset="-122"/>
                  <a:cs typeface="DM Sans" pitchFamily="34" charset="-120"/>
                </a:rPr>
                <a:t>This indicates that users are more likely to be interested in learning about these categories.</a:t>
              </a:r>
            </a:p>
          </p:txBody>
        </p:sp>
        <p:sp>
          <p:nvSpPr>
            <p:cNvPr id="38" name="Text 9">
              <a:extLst>
                <a:ext uri="{FF2B5EF4-FFF2-40B4-BE49-F238E27FC236}">
                  <a16:creationId xmlns:a16="http://schemas.microsoft.com/office/drawing/2014/main" id="{D730FEA0-9C4A-E1D2-9A0F-304B44140E23}"/>
                </a:ext>
              </a:extLst>
            </p:cNvPr>
            <p:cNvSpPr/>
            <p:nvPr/>
          </p:nvSpPr>
          <p:spPr>
            <a:xfrm>
              <a:off x="516219" y="3018056"/>
              <a:ext cx="2000250" cy="198090"/>
            </a:xfrm>
            <a:prstGeom prst="rect">
              <a:avLst/>
            </a:prstGeom>
            <a:noFill/>
            <a:ln/>
          </p:spPr>
          <p:txBody>
            <a:bodyPr wrap="square" lIns="0" tIns="0" rIns="0" bIns="0" rtlCol="0" anchor="t"/>
            <a:lstStyle/>
            <a:p>
              <a:pPr algn="l">
                <a:lnSpc>
                  <a:spcPts val="1560"/>
                </a:lnSpc>
              </a:pPr>
              <a:r>
                <a:rPr lang="en-US" sz="1000" b="1" kern="0" spc="-12">
                  <a:solidFill>
                    <a:srgbClr val="2B2A35"/>
                  </a:solidFill>
                  <a:latin typeface="DM Sans"/>
                </a:rPr>
                <a:t>In-Market Segment</a:t>
              </a:r>
              <a:endParaRPr lang="en-US"/>
            </a:p>
          </p:txBody>
        </p:sp>
        <p:sp>
          <p:nvSpPr>
            <p:cNvPr id="39" name="Text 10">
              <a:extLst>
                <a:ext uri="{FF2B5EF4-FFF2-40B4-BE49-F238E27FC236}">
                  <a16:creationId xmlns:a16="http://schemas.microsoft.com/office/drawing/2014/main" id="{BA047728-6BAB-CE6E-42A1-A82AA5FD9674}"/>
                </a:ext>
              </a:extLst>
            </p:cNvPr>
            <p:cNvSpPr/>
            <p:nvPr/>
          </p:nvSpPr>
          <p:spPr>
            <a:xfrm>
              <a:off x="516219" y="3247057"/>
              <a:ext cx="2590874" cy="351801"/>
            </a:xfrm>
            <a:prstGeom prst="rect">
              <a:avLst/>
            </a:prstGeom>
            <a:noFill/>
            <a:ln/>
          </p:spPr>
          <p:txBody>
            <a:bodyPr wrap="square" lIns="0" tIns="0" rIns="0" bIns="0" rtlCol="0" anchor="t"/>
            <a:lstStyle/>
            <a:p>
              <a:r>
                <a:rPr lang="en-US" sz="1000" b="0" kern="0" spc="-12">
                  <a:latin typeface="DM Sans" pitchFamily="2" charset="77"/>
                  <a:ea typeface="DM Sans" pitchFamily="34" charset="-122"/>
                  <a:cs typeface="DM Sans" pitchFamily="34" charset="-120"/>
                </a:rPr>
                <a:t>This indicates that users are more likely to be ready to purchase products or services in the specified categories.</a:t>
              </a:r>
            </a:p>
          </p:txBody>
        </p:sp>
        <p:sp>
          <p:nvSpPr>
            <p:cNvPr id="42" name="Text 15">
              <a:extLst>
                <a:ext uri="{FF2B5EF4-FFF2-40B4-BE49-F238E27FC236}">
                  <a16:creationId xmlns:a16="http://schemas.microsoft.com/office/drawing/2014/main" id="{043F64E5-FE0C-0F97-FAAE-8C614B624835}"/>
                </a:ext>
              </a:extLst>
            </p:cNvPr>
            <p:cNvSpPr/>
            <p:nvPr/>
          </p:nvSpPr>
          <p:spPr>
            <a:xfrm>
              <a:off x="516515" y="3822401"/>
              <a:ext cx="2194830" cy="244728"/>
            </a:xfrm>
            <a:prstGeom prst="rect">
              <a:avLst/>
            </a:prstGeom>
            <a:noFill/>
            <a:ln/>
          </p:spPr>
          <p:txBody>
            <a:bodyPr wrap="square" lIns="0" tIns="0" rIns="0" bIns="0" rtlCol="0" anchor="t"/>
            <a:lstStyle/>
            <a:p>
              <a:pPr>
                <a:lnSpc>
                  <a:spcPts val="1560"/>
                </a:lnSpc>
              </a:pPr>
              <a:r>
                <a:rPr lang="en-US" sz="1000" b="1" kern="0" spc="-12">
                  <a:solidFill>
                    <a:srgbClr val="2B2A35"/>
                  </a:solidFill>
                  <a:latin typeface="DM Sans"/>
                </a:rPr>
                <a:t>Entrance</a:t>
              </a:r>
              <a:endParaRPr lang="en-US"/>
            </a:p>
          </p:txBody>
        </p:sp>
        <p:sp>
          <p:nvSpPr>
            <p:cNvPr id="43" name="Text 16">
              <a:extLst>
                <a:ext uri="{FF2B5EF4-FFF2-40B4-BE49-F238E27FC236}">
                  <a16:creationId xmlns:a16="http://schemas.microsoft.com/office/drawing/2014/main" id="{C9FE0787-1F9C-FFC8-9EFD-A35C6B18E256}"/>
                </a:ext>
              </a:extLst>
            </p:cNvPr>
            <p:cNvSpPr/>
            <p:nvPr/>
          </p:nvSpPr>
          <p:spPr>
            <a:xfrm>
              <a:off x="516515" y="4051402"/>
              <a:ext cx="2590874" cy="351791"/>
            </a:xfrm>
            <a:prstGeom prst="rect">
              <a:avLst/>
            </a:prstGeom>
            <a:noFill/>
            <a:ln/>
          </p:spPr>
          <p:txBody>
            <a:bodyPr wrap="square" lIns="0" tIns="0" rIns="0" bIns="0" rtlCol="0" anchor="t"/>
            <a:lstStyle/>
            <a:p>
              <a:pPr algn="just"/>
              <a:r>
                <a:rPr lang="en-US" sz="1000" b="0" kern="0" spc="-12">
                  <a:solidFill>
                    <a:srgbClr val="2B2A35"/>
                  </a:solidFill>
                  <a:latin typeface="DM Sans" pitchFamily="34" charset="0"/>
                  <a:ea typeface="DM Sans" pitchFamily="34" charset="-122"/>
                  <a:cs typeface="DM Sans" pitchFamily="34" charset="-120"/>
                </a:rPr>
                <a:t>The number of times users entered the site through a specified page or set of pages.</a:t>
              </a:r>
              <a:endParaRPr lang="en-US" sz="975"/>
            </a:p>
          </p:txBody>
        </p:sp>
      </p:grpSp>
      <p:sp>
        <p:nvSpPr>
          <p:cNvPr id="44" name="TextBox 43">
            <a:extLst>
              <a:ext uri="{FF2B5EF4-FFF2-40B4-BE49-F238E27FC236}">
                <a16:creationId xmlns:a16="http://schemas.microsoft.com/office/drawing/2014/main" id="{DBD191D7-0746-7A34-0A8D-6688A031423D}"/>
              </a:ext>
            </a:extLst>
          </p:cNvPr>
          <p:cNvSpPr txBox="1"/>
          <p:nvPr/>
        </p:nvSpPr>
        <p:spPr>
          <a:xfrm>
            <a:off x="3551453" y="1265610"/>
            <a:ext cx="2590874" cy="369332"/>
          </a:xfrm>
          <a:prstGeom prst="rect">
            <a:avLst/>
          </a:prstGeom>
          <a:noFill/>
        </p:spPr>
        <p:txBody>
          <a:bodyPr wrap="square">
            <a:spAutoFit/>
          </a:bodyPr>
          <a:lstStyle/>
          <a:p>
            <a:r>
              <a:rPr lang="en-US" sz="1800" kern="0" spc="-12">
                <a:solidFill>
                  <a:srgbClr val="30594E"/>
                </a:solidFill>
                <a:latin typeface="DM Serif Display"/>
                <a:ea typeface="Calibri"/>
                <a:cs typeface="Calibri"/>
              </a:rPr>
              <a:t>Market Segmentation</a:t>
            </a:r>
            <a:endParaRPr lang="en-US"/>
          </a:p>
        </p:txBody>
      </p:sp>
    </p:spTree>
    <p:extLst>
      <p:ext uri="{BB962C8B-B14F-4D97-AF65-F5344CB8AC3E}">
        <p14:creationId xmlns:p14="http://schemas.microsoft.com/office/powerpoint/2010/main" val="319089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3" name="Shape 0"/>
          <p:cNvSpPr/>
          <p:nvPr/>
        </p:nvSpPr>
        <p:spPr>
          <a:xfrm>
            <a:off x="-2502" y="4667133"/>
            <a:ext cx="9146797" cy="476348"/>
          </a:xfrm>
          <a:prstGeom prst="roundRect">
            <a:avLst>
              <a:gd name="adj" fmla="val -191960"/>
            </a:avLst>
          </a:prstGeom>
          <a:solidFill>
            <a:srgbClr val="F4F5FA"/>
          </a:solidFill>
          <a:ln/>
        </p:spPr>
      </p:sp>
      <p:sp>
        <p:nvSpPr>
          <p:cNvPr id="4" name="Shape 1"/>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5" name="Text 2"/>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2B2A35"/>
                </a:solidFill>
                <a:latin typeface="DM Sans"/>
              </a:rPr>
              <a:t>Aug 20, 2022 – May 14, 2023 vs Aug 2021 – May 14 2022</a:t>
            </a:r>
            <a:endParaRPr lang="en-US"/>
          </a:p>
        </p:txBody>
      </p:sp>
      <p:sp>
        <p:nvSpPr>
          <p:cNvPr id="7" name="Text 4"/>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solidFill>
                  <a:srgbClr val="2B2A35"/>
                </a:solidFill>
                <a:latin typeface="DM Sans"/>
              </a:rPr>
              <a:t>Who will make business happen, Spartans Will</a:t>
            </a:r>
            <a:endParaRPr lang="en-US"/>
          </a:p>
        </p:txBody>
      </p:sp>
      <p:grpSp>
        <p:nvGrpSpPr>
          <p:cNvPr id="29" name="Group 28">
            <a:extLst>
              <a:ext uri="{FF2B5EF4-FFF2-40B4-BE49-F238E27FC236}">
                <a16:creationId xmlns:a16="http://schemas.microsoft.com/office/drawing/2014/main" id="{FE405BDF-CDBC-D4C1-9B10-DEED36192148}"/>
              </a:ext>
            </a:extLst>
          </p:cNvPr>
          <p:cNvGrpSpPr/>
          <p:nvPr/>
        </p:nvGrpSpPr>
        <p:grpSpPr>
          <a:xfrm>
            <a:off x="7088052" y="425144"/>
            <a:ext cx="1580179" cy="306908"/>
            <a:chOff x="7153836" y="256572"/>
            <a:chExt cx="1580179" cy="306908"/>
          </a:xfrm>
        </p:grpSpPr>
        <p:sp>
          <p:nvSpPr>
            <p:cNvPr id="20" name="Text 2">
              <a:extLst>
                <a:ext uri="{FF2B5EF4-FFF2-40B4-BE49-F238E27FC236}">
                  <a16:creationId xmlns:a16="http://schemas.microsoft.com/office/drawing/2014/main" id="{BF747E4C-39A8-4831-43A5-11E985C14FCF}"/>
                </a:ext>
              </a:extLst>
            </p:cNvPr>
            <p:cNvSpPr/>
            <p:nvPr/>
          </p:nvSpPr>
          <p:spPr>
            <a:xfrm>
              <a:off x="7153836" y="256572"/>
              <a:ext cx="1431428" cy="306908"/>
            </a:xfrm>
            <a:prstGeom prst="rect">
              <a:avLst/>
            </a:prstGeom>
            <a:noFill/>
            <a:ln/>
          </p:spPr>
          <p:txBody>
            <a:bodyPr wrap="square" lIns="0" tIns="0" rIns="0" bIns="0" rtlCol="0" anchor="ctr"/>
            <a:lstStyle/>
            <a:p>
              <a:pPr algn="r">
                <a:lnSpc>
                  <a:spcPts val="960"/>
                </a:lnSpc>
              </a:pPr>
              <a:r>
                <a:rPr lang="en-US" sz="800" b="1" kern="0" spc="-12">
                  <a:solidFill>
                    <a:srgbClr val="0070C0"/>
                  </a:solidFill>
                  <a:latin typeface="DM Sans"/>
                </a:rPr>
                <a:t>Aug 20, 2022 – May 14, 2023</a:t>
              </a:r>
              <a:endParaRPr lang="en-US" sz="800" b="1">
                <a:solidFill>
                  <a:srgbClr val="0070C0"/>
                </a:solidFill>
                <a:latin typeface="Calibri" panose="020F0502020204030204"/>
                <a:cs typeface="Calibri"/>
              </a:endParaRPr>
            </a:p>
            <a:p>
              <a:pPr algn="r">
                <a:lnSpc>
                  <a:spcPts val="960"/>
                </a:lnSpc>
              </a:pPr>
              <a:r>
                <a:rPr lang="en-US" sz="800" kern="0" spc="-12">
                  <a:solidFill>
                    <a:srgbClr val="00B0F0"/>
                  </a:solidFill>
                  <a:latin typeface="DM Sans"/>
                </a:rPr>
                <a:t>Aug 2021 – May 14, 2022</a:t>
              </a:r>
              <a:endParaRPr lang="en-US" sz="800">
                <a:solidFill>
                  <a:srgbClr val="00B0F0"/>
                </a:solidFill>
                <a:cs typeface="Calibri"/>
              </a:endParaRPr>
            </a:p>
          </p:txBody>
        </p:sp>
        <p:sp>
          <p:nvSpPr>
            <p:cNvPr id="47" name="Shape 6">
              <a:extLst>
                <a:ext uri="{FF2B5EF4-FFF2-40B4-BE49-F238E27FC236}">
                  <a16:creationId xmlns:a16="http://schemas.microsoft.com/office/drawing/2014/main" id="{D3242CDA-AB80-1D95-D510-B0A20B7AC761}"/>
                </a:ext>
              </a:extLst>
            </p:cNvPr>
            <p:cNvSpPr/>
            <p:nvPr/>
          </p:nvSpPr>
          <p:spPr>
            <a:xfrm>
              <a:off x="8650412" y="306117"/>
              <a:ext cx="83603" cy="75380"/>
            </a:xfrm>
            <a:prstGeom prst="ellipse">
              <a:avLst/>
            </a:prstGeom>
            <a:solidFill>
              <a:srgbClr val="0070C0"/>
            </a:solidFill>
            <a:ln/>
          </p:spPr>
        </p:sp>
        <p:sp>
          <p:nvSpPr>
            <p:cNvPr id="48" name="Shape 6">
              <a:extLst>
                <a:ext uri="{FF2B5EF4-FFF2-40B4-BE49-F238E27FC236}">
                  <a16:creationId xmlns:a16="http://schemas.microsoft.com/office/drawing/2014/main" id="{D8017526-D046-F6BE-ED1C-3AA361759174}"/>
                </a:ext>
              </a:extLst>
            </p:cNvPr>
            <p:cNvSpPr/>
            <p:nvPr/>
          </p:nvSpPr>
          <p:spPr>
            <a:xfrm>
              <a:off x="8650411" y="433573"/>
              <a:ext cx="83603" cy="75380"/>
            </a:xfrm>
            <a:prstGeom prst="ellipse">
              <a:avLst/>
            </a:prstGeom>
            <a:solidFill>
              <a:srgbClr val="00B0F0"/>
            </a:solidFill>
            <a:ln/>
          </p:spPr>
        </p:sp>
      </p:grpSp>
      <p:grpSp>
        <p:nvGrpSpPr>
          <p:cNvPr id="51" name="Group 50">
            <a:extLst>
              <a:ext uri="{FF2B5EF4-FFF2-40B4-BE49-F238E27FC236}">
                <a16:creationId xmlns:a16="http://schemas.microsoft.com/office/drawing/2014/main" id="{D661A7B5-AB8F-CBB7-6DFD-D2742AB60060}"/>
              </a:ext>
            </a:extLst>
          </p:cNvPr>
          <p:cNvGrpSpPr/>
          <p:nvPr/>
        </p:nvGrpSpPr>
        <p:grpSpPr>
          <a:xfrm>
            <a:off x="518050" y="1323905"/>
            <a:ext cx="1348575" cy="1266345"/>
            <a:chOff x="624949" y="1307459"/>
            <a:chExt cx="1348575" cy="1266345"/>
          </a:xfrm>
        </p:grpSpPr>
        <p:sp>
          <p:nvSpPr>
            <p:cNvPr id="41" name="Rectangle 40">
              <a:extLst>
                <a:ext uri="{FF2B5EF4-FFF2-40B4-BE49-F238E27FC236}">
                  <a16:creationId xmlns:a16="http://schemas.microsoft.com/office/drawing/2014/main" id="{D004F418-3F36-BA60-E364-5D088CE0B9D7}"/>
                </a:ext>
              </a:extLst>
            </p:cNvPr>
            <p:cNvSpPr/>
            <p:nvPr/>
          </p:nvSpPr>
          <p:spPr>
            <a:xfrm>
              <a:off x="624949" y="1307459"/>
              <a:ext cx="1348575" cy="12663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5CA62D04-3EF7-7DFE-22CB-63DA17FAF863}"/>
                </a:ext>
              </a:extLst>
            </p:cNvPr>
            <p:cNvCxnSpPr/>
            <p:nvPr/>
          </p:nvCxnSpPr>
          <p:spPr>
            <a:xfrm flipH="1">
              <a:off x="1355420" y="2119835"/>
              <a:ext cx="2468" cy="1743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 5">
              <a:extLst>
                <a:ext uri="{FF2B5EF4-FFF2-40B4-BE49-F238E27FC236}">
                  <a16:creationId xmlns:a16="http://schemas.microsoft.com/office/drawing/2014/main" id="{ACF4CFDC-B9BB-8395-BE61-796D43EEF5ED}"/>
                </a:ext>
              </a:extLst>
            </p:cNvPr>
            <p:cNvSpPr/>
            <p:nvPr/>
          </p:nvSpPr>
          <p:spPr>
            <a:xfrm>
              <a:off x="783466" y="1503700"/>
              <a:ext cx="844917" cy="347972"/>
            </a:xfrm>
            <a:prstGeom prst="rect">
              <a:avLst/>
            </a:prstGeom>
            <a:noFill/>
            <a:ln/>
          </p:spPr>
          <p:txBody>
            <a:bodyPr wrap="square" lIns="0" tIns="0" rIns="0" bIns="0" rtlCol="0" anchor="ctr"/>
            <a:lstStyle/>
            <a:p>
              <a:r>
                <a:rPr lang="en-US" sz="1400" kern="0" spc="-12">
                  <a:solidFill>
                    <a:srgbClr val="18453B"/>
                  </a:solidFill>
                  <a:latin typeface="DM Serif Display"/>
                </a:rPr>
                <a:t>Users</a:t>
              </a:r>
              <a:endParaRPr lang="en-US" sz="1400">
                <a:cs typeface="Calibri" panose="020F0502020204030204"/>
              </a:endParaRPr>
            </a:p>
          </p:txBody>
        </p:sp>
        <p:sp>
          <p:nvSpPr>
            <p:cNvPr id="38" name="Text 6">
              <a:extLst>
                <a:ext uri="{FF2B5EF4-FFF2-40B4-BE49-F238E27FC236}">
                  <a16:creationId xmlns:a16="http://schemas.microsoft.com/office/drawing/2014/main" id="{E76FC3CD-F089-6BBF-B180-7569F5E292A7}"/>
                </a:ext>
              </a:extLst>
            </p:cNvPr>
            <p:cNvSpPr/>
            <p:nvPr/>
          </p:nvSpPr>
          <p:spPr>
            <a:xfrm>
              <a:off x="792471" y="2008386"/>
              <a:ext cx="1013486" cy="218648"/>
            </a:xfrm>
            <a:prstGeom prst="rect">
              <a:avLst/>
            </a:prstGeom>
            <a:noFill/>
            <a:ln/>
          </p:spPr>
          <p:txBody>
            <a:bodyPr wrap="square" lIns="0" tIns="0" rIns="0" bIns="0" rtlCol="0" anchor="t"/>
            <a:lstStyle/>
            <a:p>
              <a:pPr algn="l">
                <a:lnSpc>
                  <a:spcPts val="1560"/>
                </a:lnSpc>
              </a:pPr>
              <a:r>
                <a:rPr lang="en-US" sz="1200" b="1" kern="0" spc="-12">
                  <a:solidFill>
                    <a:srgbClr val="0070C0"/>
                  </a:solidFill>
                  <a:latin typeface="DM Sans"/>
                  <a:cs typeface="Calibri"/>
                </a:rPr>
                <a:t>10,566</a:t>
              </a:r>
              <a:endParaRPr lang="en-US" sz="1200">
                <a:solidFill>
                  <a:srgbClr val="0070C0"/>
                </a:solidFill>
                <a:cs typeface="Calibri"/>
              </a:endParaRPr>
            </a:p>
          </p:txBody>
        </p:sp>
        <p:sp>
          <p:nvSpPr>
            <p:cNvPr id="40" name="Text 7">
              <a:extLst>
                <a:ext uri="{FF2B5EF4-FFF2-40B4-BE49-F238E27FC236}">
                  <a16:creationId xmlns:a16="http://schemas.microsoft.com/office/drawing/2014/main" id="{4254ACB9-5A5F-EED2-92DF-B7BE318F7417}"/>
                </a:ext>
              </a:extLst>
            </p:cNvPr>
            <p:cNvSpPr/>
            <p:nvPr/>
          </p:nvSpPr>
          <p:spPr>
            <a:xfrm>
              <a:off x="800693" y="2233276"/>
              <a:ext cx="1013488" cy="252277"/>
            </a:xfrm>
            <a:prstGeom prst="rect">
              <a:avLst/>
            </a:prstGeom>
            <a:noFill/>
            <a:ln/>
          </p:spPr>
          <p:txBody>
            <a:bodyPr wrap="square" lIns="0" tIns="0" rIns="0" bIns="0" rtlCol="0" anchor="t"/>
            <a:lstStyle/>
            <a:p>
              <a:pPr algn="l">
                <a:lnSpc>
                  <a:spcPts val="1560"/>
                </a:lnSpc>
              </a:pPr>
              <a:r>
                <a:rPr lang="en-US" sz="1000" kern="0" spc="-12">
                  <a:solidFill>
                    <a:srgbClr val="00B0F0"/>
                  </a:solidFill>
                  <a:latin typeface="DM Sans"/>
                </a:rPr>
                <a:t>13,070</a:t>
              </a:r>
              <a:endParaRPr lang="en-US">
                <a:solidFill>
                  <a:srgbClr val="00B0F0"/>
                </a:solidFill>
                <a:cs typeface="Calibri"/>
              </a:endParaRPr>
            </a:p>
          </p:txBody>
        </p:sp>
        <p:cxnSp>
          <p:nvCxnSpPr>
            <p:cNvPr id="42" name="Straight Arrow Connector 41">
              <a:extLst>
                <a:ext uri="{FF2B5EF4-FFF2-40B4-BE49-F238E27FC236}">
                  <a16:creationId xmlns:a16="http://schemas.microsoft.com/office/drawing/2014/main" id="{F9828CFF-E648-7B93-9D82-A183D24C4602}"/>
                </a:ext>
              </a:extLst>
            </p:cNvPr>
            <p:cNvCxnSpPr/>
            <p:nvPr/>
          </p:nvCxnSpPr>
          <p:spPr>
            <a:xfrm>
              <a:off x="813255" y="1917196"/>
              <a:ext cx="355234" cy="1644"/>
            </a:xfrm>
            <a:prstGeom prst="straightConnector1">
              <a:avLst/>
            </a:prstGeom>
            <a:ln>
              <a:solidFill>
                <a:srgbClr val="18453B"/>
              </a:solidFill>
            </a:ln>
          </p:spPr>
          <p:style>
            <a:lnRef idx="1">
              <a:schemeClr val="accent1"/>
            </a:lnRef>
            <a:fillRef idx="0">
              <a:schemeClr val="accent1"/>
            </a:fillRef>
            <a:effectRef idx="0">
              <a:schemeClr val="accent1"/>
            </a:effectRef>
            <a:fontRef idx="minor">
              <a:schemeClr val="tx1"/>
            </a:fontRef>
          </p:style>
        </p:cxnSp>
        <p:sp>
          <p:nvSpPr>
            <p:cNvPr id="50" name="Text 6">
              <a:extLst>
                <a:ext uri="{FF2B5EF4-FFF2-40B4-BE49-F238E27FC236}">
                  <a16:creationId xmlns:a16="http://schemas.microsoft.com/office/drawing/2014/main" id="{A601D1A8-A982-6B7C-99EA-F8A372D1715F}"/>
                </a:ext>
              </a:extLst>
            </p:cNvPr>
            <p:cNvSpPr/>
            <p:nvPr/>
          </p:nvSpPr>
          <p:spPr>
            <a:xfrm>
              <a:off x="1403205" y="2090510"/>
              <a:ext cx="446098" cy="210425"/>
            </a:xfrm>
            <a:prstGeom prst="rect">
              <a:avLst/>
            </a:prstGeom>
            <a:noFill/>
            <a:ln/>
          </p:spPr>
          <p:txBody>
            <a:bodyPr wrap="square" lIns="0" tIns="0" rIns="0" bIns="0" rtlCol="0" anchor="t"/>
            <a:lstStyle/>
            <a:p>
              <a:pPr algn="l">
                <a:lnSpc>
                  <a:spcPts val="1560"/>
                </a:lnSpc>
              </a:pPr>
              <a:r>
                <a:rPr lang="en-US" sz="800" b="1" kern="0" spc="-12">
                  <a:solidFill>
                    <a:srgbClr val="FF0000"/>
                  </a:solidFill>
                  <a:latin typeface="DM Sans"/>
                </a:rPr>
                <a:t>-19.16%</a:t>
              </a:r>
              <a:endParaRPr lang="en-US" sz="800">
                <a:solidFill>
                  <a:srgbClr val="FF0000"/>
                </a:solidFill>
              </a:endParaRPr>
            </a:p>
          </p:txBody>
        </p:sp>
      </p:grpSp>
      <p:grpSp>
        <p:nvGrpSpPr>
          <p:cNvPr id="60" name="Group 59">
            <a:extLst>
              <a:ext uri="{FF2B5EF4-FFF2-40B4-BE49-F238E27FC236}">
                <a16:creationId xmlns:a16="http://schemas.microsoft.com/office/drawing/2014/main" id="{32D6FD8B-C824-7973-839A-A525AB59FB1B}"/>
              </a:ext>
            </a:extLst>
          </p:cNvPr>
          <p:cNvGrpSpPr/>
          <p:nvPr/>
        </p:nvGrpSpPr>
        <p:grpSpPr>
          <a:xfrm>
            <a:off x="4127954" y="1323903"/>
            <a:ext cx="1348575" cy="1266345"/>
            <a:chOff x="624949" y="1307459"/>
            <a:chExt cx="1348575" cy="1266345"/>
          </a:xfrm>
        </p:grpSpPr>
        <p:sp>
          <p:nvSpPr>
            <p:cNvPr id="61" name="Rectangle 60">
              <a:extLst>
                <a:ext uri="{FF2B5EF4-FFF2-40B4-BE49-F238E27FC236}">
                  <a16:creationId xmlns:a16="http://schemas.microsoft.com/office/drawing/2014/main" id="{85ABF7FA-0F1C-10BF-217A-9773FCDEE2C3}"/>
                </a:ext>
              </a:extLst>
            </p:cNvPr>
            <p:cNvSpPr/>
            <p:nvPr/>
          </p:nvSpPr>
          <p:spPr>
            <a:xfrm>
              <a:off x="624949" y="1307459"/>
              <a:ext cx="1348575" cy="12663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 5">
              <a:extLst>
                <a:ext uri="{FF2B5EF4-FFF2-40B4-BE49-F238E27FC236}">
                  <a16:creationId xmlns:a16="http://schemas.microsoft.com/office/drawing/2014/main" id="{5A5D337F-D7EC-3F63-45D5-4A40DC1EB70D}"/>
                </a:ext>
              </a:extLst>
            </p:cNvPr>
            <p:cNvSpPr/>
            <p:nvPr/>
          </p:nvSpPr>
          <p:spPr>
            <a:xfrm>
              <a:off x="783466" y="1396801"/>
              <a:ext cx="1099830" cy="454871"/>
            </a:xfrm>
            <a:prstGeom prst="rect">
              <a:avLst/>
            </a:prstGeom>
            <a:noFill/>
            <a:ln/>
          </p:spPr>
          <p:txBody>
            <a:bodyPr wrap="square" lIns="0" tIns="0" rIns="0" bIns="0" rtlCol="0" anchor="ctr"/>
            <a:lstStyle/>
            <a:p>
              <a:r>
                <a:rPr lang="en-US" sz="1400" kern="0" spc="-12">
                  <a:solidFill>
                    <a:srgbClr val="18453B"/>
                  </a:solidFill>
                  <a:latin typeface="DM Serif Display"/>
                </a:rPr>
                <a:t>RFI Submissions* </a:t>
              </a:r>
              <a:endParaRPr lang="en-US" sz="1400">
                <a:cs typeface="Calibri" panose="020F0502020204030204"/>
              </a:endParaRPr>
            </a:p>
          </p:txBody>
        </p:sp>
        <p:sp>
          <p:nvSpPr>
            <p:cNvPr id="64" name="Text 6">
              <a:extLst>
                <a:ext uri="{FF2B5EF4-FFF2-40B4-BE49-F238E27FC236}">
                  <a16:creationId xmlns:a16="http://schemas.microsoft.com/office/drawing/2014/main" id="{8BC379DD-DA36-91E3-6150-C689D5A83713}"/>
                </a:ext>
              </a:extLst>
            </p:cNvPr>
            <p:cNvSpPr/>
            <p:nvPr/>
          </p:nvSpPr>
          <p:spPr>
            <a:xfrm>
              <a:off x="792471" y="2008386"/>
              <a:ext cx="1013486" cy="218648"/>
            </a:xfrm>
            <a:prstGeom prst="rect">
              <a:avLst/>
            </a:prstGeom>
            <a:noFill/>
            <a:ln/>
          </p:spPr>
          <p:txBody>
            <a:bodyPr wrap="square" lIns="0" tIns="0" rIns="0" bIns="0" rtlCol="0" anchor="t"/>
            <a:lstStyle/>
            <a:p>
              <a:pPr algn="l">
                <a:lnSpc>
                  <a:spcPts val="1560"/>
                </a:lnSpc>
              </a:pPr>
              <a:r>
                <a:rPr lang="en-US" sz="1200" b="1" kern="0" spc="-12">
                  <a:solidFill>
                    <a:srgbClr val="0070C0"/>
                  </a:solidFill>
                  <a:latin typeface="DM Sans"/>
                  <a:cs typeface="Calibri"/>
                </a:rPr>
                <a:t>169</a:t>
              </a:r>
              <a:endParaRPr lang="en-US" sz="1200">
                <a:solidFill>
                  <a:srgbClr val="0070C0"/>
                </a:solidFill>
                <a:cs typeface="Calibri"/>
              </a:endParaRPr>
            </a:p>
          </p:txBody>
        </p:sp>
        <p:sp>
          <p:nvSpPr>
            <p:cNvPr id="65" name="Text 7">
              <a:extLst>
                <a:ext uri="{FF2B5EF4-FFF2-40B4-BE49-F238E27FC236}">
                  <a16:creationId xmlns:a16="http://schemas.microsoft.com/office/drawing/2014/main" id="{B3F5186D-145E-A2B7-6A79-FE6FB92E6156}"/>
                </a:ext>
              </a:extLst>
            </p:cNvPr>
            <p:cNvSpPr/>
            <p:nvPr/>
          </p:nvSpPr>
          <p:spPr>
            <a:xfrm>
              <a:off x="800693" y="2233276"/>
              <a:ext cx="1013488" cy="252277"/>
            </a:xfrm>
            <a:prstGeom prst="rect">
              <a:avLst/>
            </a:prstGeom>
            <a:noFill/>
            <a:ln/>
          </p:spPr>
          <p:txBody>
            <a:bodyPr wrap="square" lIns="0" tIns="0" rIns="0" bIns="0" rtlCol="0" anchor="t"/>
            <a:lstStyle/>
            <a:p>
              <a:pPr algn="l">
                <a:lnSpc>
                  <a:spcPts val="1560"/>
                </a:lnSpc>
              </a:pPr>
              <a:r>
                <a:rPr lang="en-US" sz="1000" kern="0" spc="-12">
                  <a:solidFill>
                    <a:srgbClr val="00B0F0"/>
                  </a:solidFill>
                  <a:latin typeface="DM Sans"/>
                </a:rPr>
                <a:t>189</a:t>
              </a:r>
              <a:endParaRPr lang="en-US"/>
            </a:p>
          </p:txBody>
        </p:sp>
        <p:cxnSp>
          <p:nvCxnSpPr>
            <p:cNvPr id="66" name="Straight Arrow Connector 65">
              <a:extLst>
                <a:ext uri="{FF2B5EF4-FFF2-40B4-BE49-F238E27FC236}">
                  <a16:creationId xmlns:a16="http://schemas.microsoft.com/office/drawing/2014/main" id="{6295B7A3-5C4D-B0EC-1228-33B228012BC9}"/>
                </a:ext>
              </a:extLst>
            </p:cNvPr>
            <p:cNvCxnSpPr>
              <a:cxnSpLocks/>
            </p:cNvCxnSpPr>
            <p:nvPr/>
          </p:nvCxnSpPr>
          <p:spPr>
            <a:xfrm>
              <a:off x="805032" y="1917196"/>
              <a:ext cx="355234" cy="1644"/>
            </a:xfrm>
            <a:prstGeom prst="straightConnector1">
              <a:avLst/>
            </a:prstGeom>
            <a:ln>
              <a:solidFill>
                <a:srgbClr val="18453B"/>
              </a:solidFill>
            </a:ln>
          </p:spPr>
          <p:style>
            <a:lnRef idx="1">
              <a:schemeClr val="accent1"/>
            </a:lnRef>
            <a:fillRef idx="0">
              <a:schemeClr val="accent1"/>
            </a:fillRef>
            <a:effectRef idx="0">
              <a:schemeClr val="accent1"/>
            </a:effectRef>
            <a:fontRef idx="minor">
              <a:schemeClr val="tx1"/>
            </a:fontRef>
          </p:style>
        </p:cxnSp>
        <p:sp>
          <p:nvSpPr>
            <p:cNvPr id="67" name="Text 6">
              <a:extLst>
                <a:ext uri="{FF2B5EF4-FFF2-40B4-BE49-F238E27FC236}">
                  <a16:creationId xmlns:a16="http://schemas.microsoft.com/office/drawing/2014/main" id="{7578DAF9-A23F-CA6E-7F7C-9FFAEE8684A0}"/>
                </a:ext>
              </a:extLst>
            </p:cNvPr>
            <p:cNvSpPr/>
            <p:nvPr/>
          </p:nvSpPr>
          <p:spPr>
            <a:xfrm>
              <a:off x="1405338" y="2090259"/>
              <a:ext cx="446098" cy="210425"/>
            </a:xfrm>
            <a:prstGeom prst="rect">
              <a:avLst/>
            </a:prstGeom>
            <a:noFill/>
            <a:ln/>
          </p:spPr>
          <p:txBody>
            <a:bodyPr wrap="square" lIns="0" tIns="0" rIns="0" bIns="0" rtlCol="0" anchor="t"/>
            <a:lstStyle/>
            <a:p>
              <a:pPr algn="l">
                <a:lnSpc>
                  <a:spcPts val="1560"/>
                </a:lnSpc>
              </a:pPr>
              <a:r>
                <a:rPr lang="en-US" sz="800" b="1" kern="0" spc="-12">
                  <a:solidFill>
                    <a:srgbClr val="FF0000"/>
                  </a:solidFill>
                  <a:latin typeface="DM Sans"/>
                </a:rPr>
                <a:t>-10.58%</a:t>
              </a:r>
              <a:endParaRPr lang="en-US" sz="800">
                <a:solidFill>
                  <a:srgbClr val="2D7A6A"/>
                </a:solidFill>
                <a:cs typeface="Calibri"/>
              </a:endParaRPr>
            </a:p>
          </p:txBody>
        </p:sp>
      </p:grpSp>
      <p:grpSp>
        <p:nvGrpSpPr>
          <p:cNvPr id="68" name="Group 67">
            <a:extLst>
              <a:ext uri="{FF2B5EF4-FFF2-40B4-BE49-F238E27FC236}">
                <a16:creationId xmlns:a16="http://schemas.microsoft.com/office/drawing/2014/main" id="{4AD8C9FD-BF36-76A7-CA47-EC1E70577B33}"/>
              </a:ext>
            </a:extLst>
          </p:cNvPr>
          <p:cNvGrpSpPr/>
          <p:nvPr/>
        </p:nvGrpSpPr>
        <p:grpSpPr>
          <a:xfrm>
            <a:off x="2322978" y="1323902"/>
            <a:ext cx="1348575" cy="1266345"/>
            <a:chOff x="624949" y="1307459"/>
            <a:chExt cx="1348575" cy="1266345"/>
          </a:xfrm>
        </p:grpSpPr>
        <p:sp>
          <p:nvSpPr>
            <p:cNvPr id="69" name="Rectangle 68">
              <a:extLst>
                <a:ext uri="{FF2B5EF4-FFF2-40B4-BE49-F238E27FC236}">
                  <a16:creationId xmlns:a16="http://schemas.microsoft.com/office/drawing/2014/main" id="{7AEE0D1F-4AB1-9786-B22D-AAA2A9B40CB2}"/>
                </a:ext>
              </a:extLst>
            </p:cNvPr>
            <p:cNvSpPr/>
            <p:nvPr/>
          </p:nvSpPr>
          <p:spPr>
            <a:xfrm>
              <a:off x="624949" y="1307459"/>
              <a:ext cx="1348575" cy="12663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 5">
              <a:extLst>
                <a:ext uri="{FF2B5EF4-FFF2-40B4-BE49-F238E27FC236}">
                  <a16:creationId xmlns:a16="http://schemas.microsoft.com/office/drawing/2014/main" id="{D34FEC9B-C28A-0648-9EAC-40C80167008A}"/>
                </a:ext>
              </a:extLst>
            </p:cNvPr>
            <p:cNvSpPr/>
            <p:nvPr/>
          </p:nvSpPr>
          <p:spPr>
            <a:xfrm>
              <a:off x="783466" y="1396801"/>
              <a:ext cx="910701" cy="454871"/>
            </a:xfrm>
            <a:prstGeom prst="rect">
              <a:avLst/>
            </a:prstGeom>
            <a:noFill/>
            <a:ln/>
          </p:spPr>
          <p:txBody>
            <a:bodyPr wrap="square" lIns="0" tIns="0" rIns="0" bIns="0" rtlCol="0" anchor="ctr"/>
            <a:lstStyle/>
            <a:p>
              <a:r>
                <a:rPr lang="en-US" sz="1400" kern="0" spc="-12">
                  <a:solidFill>
                    <a:srgbClr val="18453B"/>
                  </a:solidFill>
                  <a:latin typeface="DM Serif Display"/>
                </a:rPr>
                <a:t>New Users</a:t>
              </a:r>
              <a:endParaRPr lang="en-US" sz="1400" kern="0" spc="-12">
                <a:solidFill>
                  <a:srgbClr val="18453B"/>
                </a:solidFill>
                <a:latin typeface="DM Serif Display"/>
                <a:cs typeface="Calibri" panose="020F0502020204030204"/>
              </a:endParaRPr>
            </a:p>
          </p:txBody>
        </p:sp>
        <p:sp>
          <p:nvSpPr>
            <p:cNvPr id="72" name="Text 6">
              <a:extLst>
                <a:ext uri="{FF2B5EF4-FFF2-40B4-BE49-F238E27FC236}">
                  <a16:creationId xmlns:a16="http://schemas.microsoft.com/office/drawing/2014/main" id="{C8694E62-8B96-F77D-67F0-22B4DEC9DD11}"/>
                </a:ext>
              </a:extLst>
            </p:cNvPr>
            <p:cNvSpPr/>
            <p:nvPr/>
          </p:nvSpPr>
          <p:spPr>
            <a:xfrm>
              <a:off x="792471" y="2008386"/>
              <a:ext cx="1013486" cy="218648"/>
            </a:xfrm>
            <a:prstGeom prst="rect">
              <a:avLst/>
            </a:prstGeom>
            <a:noFill/>
            <a:ln/>
          </p:spPr>
          <p:txBody>
            <a:bodyPr wrap="square" lIns="0" tIns="0" rIns="0" bIns="0" rtlCol="0" anchor="t"/>
            <a:lstStyle/>
            <a:p>
              <a:pPr algn="l">
                <a:lnSpc>
                  <a:spcPts val="1560"/>
                </a:lnSpc>
              </a:pPr>
              <a:r>
                <a:rPr lang="en-US" sz="1200" b="1" kern="0" spc="-12">
                  <a:solidFill>
                    <a:srgbClr val="0070C0"/>
                  </a:solidFill>
                  <a:latin typeface="DM Sans"/>
                </a:rPr>
                <a:t>9,023</a:t>
              </a:r>
              <a:endParaRPr lang="en-US"/>
            </a:p>
          </p:txBody>
        </p:sp>
        <p:sp>
          <p:nvSpPr>
            <p:cNvPr id="73" name="Text 7">
              <a:extLst>
                <a:ext uri="{FF2B5EF4-FFF2-40B4-BE49-F238E27FC236}">
                  <a16:creationId xmlns:a16="http://schemas.microsoft.com/office/drawing/2014/main" id="{E6B79E32-38A3-6BE0-17E2-F20F57A697AB}"/>
                </a:ext>
              </a:extLst>
            </p:cNvPr>
            <p:cNvSpPr/>
            <p:nvPr/>
          </p:nvSpPr>
          <p:spPr>
            <a:xfrm>
              <a:off x="800693" y="2233276"/>
              <a:ext cx="1013488" cy="252277"/>
            </a:xfrm>
            <a:prstGeom prst="rect">
              <a:avLst/>
            </a:prstGeom>
            <a:noFill/>
            <a:ln/>
          </p:spPr>
          <p:txBody>
            <a:bodyPr wrap="square" lIns="0" tIns="0" rIns="0" bIns="0" rtlCol="0" anchor="t"/>
            <a:lstStyle/>
            <a:p>
              <a:pPr algn="l">
                <a:lnSpc>
                  <a:spcPts val="1560"/>
                </a:lnSpc>
              </a:pPr>
              <a:r>
                <a:rPr lang="en-US" sz="1000" kern="0" spc="-12">
                  <a:solidFill>
                    <a:srgbClr val="00B0F0"/>
                  </a:solidFill>
                  <a:latin typeface="DM Sans"/>
                </a:rPr>
                <a:t>11,760</a:t>
              </a:r>
              <a:endParaRPr lang="en-US"/>
            </a:p>
          </p:txBody>
        </p:sp>
        <p:cxnSp>
          <p:nvCxnSpPr>
            <p:cNvPr id="74" name="Straight Arrow Connector 73">
              <a:extLst>
                <a:ext uri="{FF2B5EF4-FFF2-40B4-BE49-F238E27FC236}">
                  <a16:creationId xmlns:a16="http://schemas.microsoft.com/office/drawing/2014/main" id="{399AB337-CD8F-BC1F-F480-D33A8FABC6AE}"/>
                </a:ext>
              </a:extLst>
            </p:cNvPr>
            <p:cNvCxnSpPr>
              <a:cxnSpLocks/>
            </p:cNvCxnSpPr>
            <p:nvPr/>
          </p:nvCxnSpPr>
          <p:spPr>
            <a:xfrm>
              <a:off x="805032" y="1917196"/>
              <a:ext cx="355234" cy="1644"/>
            </a:xfrm>
            <a:prstGeom prst="straightConnector1">
              <a:avLst/>
            </a:prstGeom>
            <a:ln>
              <a:solidFill>
                <a:srgbClr val="18453B"/>
              </a:solidFill>
            </a:ln>
          </p:spPr>
          <p:style>
            <a:lnRef idx="1">
              <a:schemeClr val="accent1"/>
            </a:lnRef>
            <a:fillRef idx="0">
              <a:schemeClr val="accent1"/>
            </a:fillRef>
            <a:effectRef idx="0">
              <a:schemeClr val="accent1"/>
            </a:effectRef>
            <a:fontRef idx="minor">
              <a:schemeClr val="tx1"/>
            </a:fontRef>
          </p:style>
        </p:cxnSp>
        <p:sp>
          <p:nvSpPr>
            <p:cNvPr id="75" name="Text 6">
              <a:extLst>
                <a:ext uri="{FF2B5EF4-FFF2-40B4-BE49-F238E27FC236}">
                  <a16:creationId xmlns:a16="http://schemas.microsoft.com/office/drawing/2014/main" id="{188BC8DD-E502-3BEE-24EF-536B16C88D6D}"/>
                </a:ext>
              </a:extLst>
            </p:cNvPr>
            <p:cNvSpPr/>
            <p:nvPr/>
          </p:nvSpPr>
          <p:spPr>
            <a:xfrm>
              <a:off x="1416970" y="2084699"/>
              <a:ext cx="446098" cy="210425"/>
            </a:xfrm>
            <a:prstGeom prst="rect">
              <a:avLst/>
            </a:prstGeom>
            <a:noFill/>
            <a:ln/>
          </p:spPr>
          <p:txBody>
            <a:bodyPr wrap="square" lIns="0" tIns="0" rIns="0" bIns="0" rtlCol="0" anchor="t"/>
            <a:lstStyle/>
            <a:p>
              <a:pPr algn="l">
                <a:lnSpc>
                  <a:spcPts val="1560"/>
                </a:lnSpc>
              </a:pPr>
              <a:r>
                <a:rPr lang="en-US" sz="800" b="1" kern="0" spc="-12">
                  <a:solidFill>
                    <a:srgbClr val="FF0000"/>
                  </a:solidFill>
                  <a:latin typeface="DM Sans"/>
                </a:rPr>
                <a:t>-23.27%</a:t>
              </a:r>
              <a:endParaRPr lang="en-US" sz="800">
                <a:solidFill>
                  <a:srgbClr val="FF0000"/>
                </a:solidFill>
                <a:cs typeface="Calibri"/>
              </a:endParaRPr>
            </a:p>
          </p:txBody>
        </p:sp>
      </p:grpSp>
      <p:sp>
        <p:nvSpPr>
          <p:cNvPr id="9" name="Text 5">
            <a:extLst>
              <a:ext uri="{FF2B5EF4-FFF2-40B4-BE49-F238E27FC236}">
                <a16:creationId xmlns:a16="http://schemas.microsoft.com/office/drawing/2014/main" id="{D4C8A2A5-90C3-D5C9-789D-C910A6C503D1}"/>
              </a:ext>
            </a:extLst>
          </p:cNvPr>
          <p:cNvSpPr/>
          <p:nvPr/>
        </p:nvSpPr>
        <p:spPr>
          <a:xfrm>
            <a:off x="516219" y="426486"/>
            <a:ext cx="4615173" cy="569994"/>
          </a:xfrm>
          <a:prstGeom prst="rect">
            <a:avLst/>
          </a:prstGeom>
          <a:noFill/>
          <a:ln/>
        </p:spPr>
        <p:txBody>
          <a:bodyPr wrap="square" lIns="0" tIns="0" rIns="0" bIns="0" rtlCol="0" anchor="t"/>
          <a:lstStyle/>
          <a:p>
            <a:r>
              <a:rPr lang="en-US" sz="2200" kern="0" spc="-12">
                <a:solidFill>
                  <a:srgbClr val="30594E"/>
                </a:solidFill>
                <a:latin typeface="DM Serif Display"/>
              </a:rPr>
              <a:t>MS Marketing Research</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rPr>
              <a:t>Audience Overview</a:t>
            </a:r>
            <a:endParaRPr lang="en-US">
              <a:solidFill>
                <a:srgbClr val="30594E"/>
              </a:solidFill>
              <a:ea typeface="Calibri"/>
              <a:cs typeface="Calibri"/>
            </a:endParaRPr>
          </a:p>
        </p:txBody>
      </p:sp>
      <p:cxnSp>
        <p:nvCxnSpPr>
          <p:cNvPr id="2" name="Straight Arrow Connector 1">
            <a:extLst>
              <a:ext uri="{FF2B5EF4-FFF2-40B4-BE49-F238E27FC236}">
                <a16:creationId xmlns:a16="http://schemas.microsoft.com/office/drawing/2014/main" id="{043103F1-D8A1-A444-44ED-D5B4F2AA3A89}"/>
              </a:ext>
            </a:extLst>
          </p:cNvPr>
          <p:cNvCxnSpPr>
            <a:cxnSpLocks/>
          </p:cNvCxnSpPr>
          <p:nvPr/>
        </p:nvCxnSpPr>
        <p:spPr>
          <a:xfrm flipH="1">
            <a:off x="3051284" y="2134068"/>
            <a:ext cx="2468" cy="1743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32960E-CE3D-44F7-DE9E-46A247E570F1}"/>
              </a:ext>
            </a:extLst>
          </p:cNvPr>
          <p:cNvCxnSpPr>
            <a:cxnSpLocks/>
          </p:cNvCxnSpPr>
          <p:nvPr/>
        </p:nvCxnSpPr>
        <p:spPr>
          <a:xfrm flipH="1">
            <a:off x="4843859" y="2119191"/>
            <a:ext cx="2468" cy="1743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2DF5E4-76ED-859A-8487-75C085AC4E59}"/>
              </a:ext>
            </a:extLst>
          </p:cNvPr>
          <p:cNvGrpSpPr/>
          <p:nvPr/>
        </p:nvGrpSpPr>
        <p:grpSpPr>
          <a:xfrm>
            <a:off x="1971999" y="2877898"/>
            <a:ext cx="2286000" cy="1613964"/>
            <a:chOff x="1742404" y="2900024"/>
            <a:chExt cx="2286000" cy="1613964"/>
          </a:xfrm>
        </p:grpSpPr>
        <p:pic>
          <p:nvPicPr>
            <p:cNvPr id="15" name="Picture 14" descr="A picture containing screenshot, plot, text, diagram&#10;&#10;Description automatically generated">
              <a:extLst>
                <a:ext uri="{FF2B5EF4-FFF2-40B4-BE49-F238E27FC236}">
                  <a16:creationId xmlns:a16="http://schemas.microsoft.com/office/drawing/2014/main" id="{691371CC-647B-CA9E-4DFA-9D2212506ABD}"/>
                </a:ext>
              </a:extLst>
            </p:cNvPr>
            <p:cNvPicPr>
              <a:picLocks noChangeAspect="1"/>
            </p:cNvPicPr>
            <p:nvPr/>
          </p:nvPicPr>
          <p:blipFill rotWithShape="1">
            <a:blip r:embed="rId3"/>
            <a:srcRect b="4429"/>
            <a:stretch/>
          </p:blipFill>
          <p:spPr>
            <a:xfrm>
              <a:off x="1742404" y="2900024"/>
              <a:ext cx="2286000" cy="1613964"/>
            </a:xfrm>
            <a:prstGeom prst="rect">
              <a:avLst/>
            </a:prstGeom>
            <a:ln>
              <a:solidFill>
                <a:srgbClr val="C00000"/>
              </a:solidFill>
            </a:ln>
          </p:spPr>
        </p:pic>
        <p:sp>
          <p:nvSpPr>
            <p:cNvPr id="17" name="Rounded Rectangle 16">
              <a:extLst>
                <a:ext uri="{FF2B5EF4-FFF2-40B4-BE49-F238E27FC236}">
                  <a16:creationId xmlns:a16="http://schemas.microsoft.com/office/drawing/2014/main" id="{ED78F55F-6F83-515B-6BF6-0B909A1CB982}"/>
                </a:ext>
              </a:extLst>
            </p:cNvPr>
            <p:cNvSpPr/>
            <p:nvPr/>
          </p:nvSpPr>
          <p:spPr>
            <a:xfrm>
              <a:off x="2293513" y="3192108"/>
              <a:ext cx="365760" cy="1280160"/>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7">
              <a:extLst>
                <a:ext uri="{FF2B5EF4-FFF2-40B4-BE49-F238E27FC236}">
                  <a16:creationId xmlns:a16="http://schemas.microsoft.com/office/drawing/2014/main" id="{0C2748FE-D90D-929B-72EE-FA2C69E41BB1}"/>
                </a:ext>
              </a:extLst>
            </p:cNvPr>
            <p:cNvSpPr/>
            <p:nvPr/>
          </p:nvSpPr>
          <p:spPr>
            <a:xfrm>
              <a:off x="2732499" y="3116552"/>
              <a:ext cx="1295905" cy="366713"/>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12" normalizeH="0" baseline="0" noProof="0">
                  <a:ln>
                    <a:noFill/>
                  </a:ln>
                  <a:solidFill>
                    <a:srgbClr val="C00000"/>
                  </a:solidFill>
                  <a:effectLst/>
                  <a:uLnTx/>
                  <a:uFillTx/>
                  <a:latin typeface="DM Serif Display" pitchFamily="34" charset="0"/>
                  <a:ea typeface="DM Serif Display" pitchFamily="34" charset="-122"/>
                  <a:cs typeface="DM Serif Display" pitchFamily="34" charset="-120"/>
                </a:rPr>
                <a:t>Highest decrease in users between 25-34 age group</a:t>
              </a:r>
              <a:endParaRPr kumimoji="0" lang="en-US" sz="800" b="0" i="0" u="none" strike="noStrike" kern="1200" cap="none" spc="0" normalizeH="0" baseline="0" noProof="0">
                <a:ln>
                  <a:noFill/>
                </a:ln>
                <a:solidFill>
                  <a:srgbClr val="C00000"/>
                </a:solidFill>
                <a:effectLst/>
                <a:uLnTx/>
                <a:uFillTx/>
                <a:latin typeface="Calibri" panose="020F0502020204030204"/>
                <a:ea typeface="+mn-ea"/>
                <a:cs typeface="+mn-cs"/>
              </a:endParaRPr>
            </a:p>
          </p:txBody>
        </p:sp>
      </p:grpSp>
      <p:sp>
        <p:nvSpPr>
          <p:cNvPr id="26" name="Text 3">
            <a:extLst>
              <a:ext uri="{FF2B5EF4-FFF2-40B4-BE49-F238E27FC236}">
                <a16:creationId xmlns:a16="http://schemas.microsoft.com/office/drawing/2014/main" id="{A337204B-A919-268A-98A9-14D21D34E563}"/>
              </a:ext>
            </a:extLst>
          </p:cNvPr>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latin typeface="DM Sans"/>
                <a:ea typeface="+mn-lt"/>
                <a:cs typeface="Calibri" panose="020F0502020204030204"/>
              </a:rPr>
              <a:t>MSMR</a:t>
            </a:r>
            <a:r>
              <a:rPr kumimoji="0" lang="en-US" sz="600" b="0" i="0" u="none" strike="noStrike" kern="0" cap="none" spc="-12" normalizeH="0" baseline="0" noProof="0">
                <a:ln>
                  <a:noFill/>
                </a:ln>
                <a:effectLst/>
                <a:uLnTx/>
                <a:uFillTx/>
                <a:latin typeface="DM Sans"/>
                <a:ea typeface="+mn-lt"/>
                <a:cs typeface="Calibri" panose="020F0502020204030204"/>
              </a:rPr>
              <a:t> – https://</a:t>
            </a:r>
            <a:r>
              <a:rPr kumimoji="0" lang="en-US" sz="600" b="0" i="0" u="none" strike="noStrike" kern="0" cap="none" spc="-12" normalizeH="0" baseline="0" noProof="0" err="1">
                <a:ln>
                  <a:noFill/>
                </a:ln>
                <a:effectLst/>
                <a:uLnTx/>
                <a:uFillTx/>
                <a:latin typeface="DM Sans"/>
                <a:ea typeface="+mn-lt"/>
                <a:cs typeface="Calibri" panose="020F0502020204030204"/>
              </a:rPr>
              <a:t>broad.msu.</a:t>
            </a:r>
            <a:r>
              <a:rPr lang="en-US" sz="600" kern="0" spc="-12" err="1">
                <a:solidFill>
                  <a:srgbClr val="2B2A35"/>
                </a:solidFill>
                <a:latin typeface="DM Sans"/>
              </a:rPr>
              <a:t>edu</a:t>
            </a:r>
            <a:r>
              <a:rPr kumimoji="0" lang="en-US" sz="600" b="0" i="0" u="none" strike="noStrike" kern="0" cap="none" spc="-12" normalizeH="0" baseline="0" noProof="0">
                <a:ln>
                  <a:noFill/>
                </a:ln>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effectLst/>
              <a:uLnTx/>
              <a:uFillTx/>
              <a:latin typeface="DM Sans"/>
              <a:ea typeface="+mn-ea"/>
              <a:cs typeface="+mn-cs"/>
            </a:endParaRPr>
          </a:p>
        </p:txBody>
      </p:sp>
      <p:pic>
        <p:nvPicPr>
          <p:cNvPr id="8" name="Picture 7">
            <a:extLst>
              <a:ext uri="{FF2B5EF4-FFF2-40B4-BE49-F238E27FC236}">
                <a16:creationId xmlns:a16="http://schemas.microsoft.com/office/drawing/2014/main" id="{D8BF4ECA-2033-0650-0F89-0049F0DF55EE}"/>
              </a:ext>
            </a:extLst>
          </p:cNvPr>
          <p:cNvPicPr>
            <a:picLocks noChangeAspect="1"/>
          </p:cNvPicPr>
          <p:nvPr/>
        </p:nvPicPr>
        <p:blipFill rotWithShape="1">
          <a:blip r:embed="rId4"/>
          <a:srcRect l="13099" r="14229"/>
          <a:stretch/>
        </p:blipFill>
        <p:spPr>
          <a:xfrm flipH="1">
            <a:off x="5773539" y="1323902"/>
            <a:ext cx="3013124" cy="3054535"/>
          </a:xfrm>
          <a:prstGeom prst="rect">
            <a:avLst/>
          </a:prstGeom>
        </p:spPr>
      </p:pic>
    </p:spTree>
    <p:extLst>
      <p:ext uri="{BB962C8B-B14F-4D97-AF65-F5344CB8AC3E}">
        <p14:creationId xmlns:p14="http://schemas.microsoft.com/office/powerpoint/2010/main" val="2610034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3" name="Shape 0"/>
          <p:cNvSpPr/>
          <p:nvPr/>
        </p:nvSpPr>
        <p:spPr>
          <a:xfrm>
            <a:off x="-2502" y="4667133"/>
            <a:ext cx="9146797" cy="476348"/>
          </a:xfrm>
          <a:prstGeom prst="roundRect">
            <a:avLst>
              <a:gd name="adj" fmla="val -191960"/>
            </a:avLst>
          </a:prstGeom>
          <a:solidFill>
            <a:srgbClr val="F4F5FA"/>
          </a:solidFill>
          <a:ln/>
        </p:spPr>
      </p:sp>
      <p:sp>
        <p:nvSpPr>
          <p:cNvPr id="4" name="Shape 1"/>
          <p:cNvSpPr/>
          <p:nvPr/>
        </p:nvSpPr>
        <p:spPr>
          <a:xfrm>
            <a:off x="-196832" y="4679159"/>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5" name="Text 2"/>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2B2A35"/>
                </a:solidFill>
                <a:latin typeface="DM Sans"/>
              </a:rPr>
              <a:t>Aug 20, 2022 – May 14, 2023 vs Aug 2021 – May 14 2022</a:t>
            </a:r>
            <a:endParaRPr lang="en-US"/>
          </a:p>
        </p:txBody>
      </p:sp>
      <p:sp>
        <p:nvSpPr>
          <p:cNvPr id="7" name="Text 4"/>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solidFill>
                  <a:srgbClr val="2B2A35"/>
                </a:solidFill>
                <a:latin typeface="DM Sans"/>
              </a:rPr>
              <a:t>Who will make business happen, Spartans Will</a:t>
            </a:r>
            <a:endParaRPr lang="en-US"/>
          </a:p>
        </p:txBody>
      </p:sp>
      <p:grpSp>
        <p:nvGrpSpPr>
          <p:cNvPr id="29" name="Group 28">
            <a:extLst>
              <a:ext uri="{FF2B5EF4-FFF2-40B4-BE49-F238E27FC236}">
                <a16:creationId xmlns:a16="http://schemas.microsoft.com/office/drawing/2014/main" id="{FE405BDF-CDBC-D4C1-9B10-DEED36192148}"/>
              </a:ext>
            </a:extLst>
          </p:cNvPr>
          <p:cNvGrpSpPr/>
          <p:nvPr/>
        </p:nvGrpSpPr>
        <p:grpSpPr>
          <a:xfrm>
            <a:off x="7088052" y="425144"/>
            <a:ext cx="1580179" cy="306908"/>
            <a:chOff x="7153836" y="256572"/>
            <a:chExt cx="1580179" cy="306908"/>
          </a:xfrm>
        </p:grpSpPr>
        <p:sp>
          <p:nvSpPr>
            <p:cNvPr id="20" name="Text 2">
              <a:extLst>
                <a:ext uri="{FF2B5EF4-FFF2-40B4-BE49-F238E27FC236}">
                  <a16:creationId xmlns:a16="http://schemas.microsoft.com/office/drawing/2014/main" id="{BF747E4C-39A8-4831-43A5-11E985C14FCF}"/>
                </a:ext>
              </a:extLst>
            </p:cNvPr>
            <p:cNvSpPr/>
            <p:nvPr/>
          </p:nvSpPr>
          <p:spPr>
            <a:xfrm>
              <a:off x="7153836" y="256572"/>
              <a:ext cx="1431428" cy="306908"/>
            </a:xfrm>
            <a:prstGeom prst="rect">
              <a:avLst/>
            </a:prstGeom>
            <a:noFill/>
            <a:ln/>
          </p:spPr>
          <p:txBody>
            <a:bodyPr wrap="square" lIns="0" tIns="0" rIns="0" bIns="0" rtlCol="0" anchor="ctr"/>
            <a:lstStyle/>
            <a:p>
              <a:pPr algn="r">
                <a:lnSpc>
                  <a:spcPts val="960"/>
                </a:lnSpc>
              </a:pPr>
              <a:r>
                <a:rPr lang="en-US" sz="800" b="1" kern="0" spc="-12">
                  <a:solidFill>
                    <a:srgbClr val="0070C0"/>
                  </a:solidFill>
                  <a:latin typeface="DM Sans"/>
                </a:rPr>
                <a:t>Aug 20, 2022 – May 14, 2023</a:t>
              </a:r>
              <a:endParaRPr lang="en-US" sz="800" b="1">
                <a:solidFill>
                  <a:srgbClr val="0070C0"/>
                </a:solidFill>
                <a:latin typeface="Calibri" panose="020F0502020204030204"/>
                <a:cs typeface="Calibri"/>
              </a:endParaRPr>
            </a:p>
            <a:p>
              <a:pPr algn="r">
                <a:lnSpc>
                  <a:spcPts val="960"/>
                </a:lnSpc>
              </a:pPr>
              <a:r>
                <a:rPr lang="en-US" sz="800" kern="0" spc="-12">
                  <a:solidFill>
                    <a:srgbClr val="00B0F0"/>
                  </a:solidFill>
                  <a:latin typeface="DM Sans"/>
                </a:rPr>
                <a:t>Aug 2021 – May 14, 2022</a:t>
              </a:r>
              <a:endParaRPr lang="en-US" sz="800">
                <a:solidFill>
                  <a:srgbClr val="00B0F0"/>
                </a:solidFill>
                <a:cs typeface="Calibri"/>
              </a:endParaRPr>
            </a:p>
          </p:txBody>
        </p:sp>
        <p:sp>
          <p:nvSpPr>
            <p:cNvPr id="47" name="Shape 6">
              <a:extLst>
                <a:ext uri="{FF2B5EF4-FFF2-40B4-BE49-F238E27FC236}">
                  <a16:creationId xmlns:a16="http://schemas.microsoft.com/office/drawing/2014/main" id="{D3242CDA-AB80-1D95-D510-B0A20B7AC761}"/>
                </a:ext>
              </a:extLst>
            </p:cNvPr>
            <p:cNvSpPr/>
            <p:nvPr/>
          </p:nvSpPr>
          <p:spPr>
            <a:xfrm>
              <a:off x="8650412" y="306117"/>
              <a:ext cx="83603" cy="75380"/>
            </a:xfrm>
            <a:prstGeom prst="ellipse">
              <a:avLst/>
            </a:prstGeom>
            <a:solidFill>
              <a:srgbClr val="0070C0"/>
            </a:solidFill>
            <a:ln/>
          </p:spPr>
        </p:sp>
        <p:sp>
          <p:nvSpPr>
            <p:cNvPr id="48" name="Shape 6">
              <a:extLst>
                <a:ext uri="{FF2B5EF4-FFF2-40B4-BE49-F238E27FC236}">
                  <a16:creationId xmlns:a16="http://schemas.microsoft.com/office/drawing/2014/main" id="{D8017526-D046-F6BE-ED1C-3AA361759174}"/>
                </a:ext>
              </a:extLst>
            </p:cNvPr>
            <p:cNvSpPr/>
            <p:nvPr/>
          </p:nvSpPr>
          <p:spPr>
            <a:xfrm>
              <a:off x="8650411" y="433573"/>
              <a:ext cx="83603" cy="75380"/>
            </a:xfrm>
            <a:prstGeom prst="ellipse">
              <a:avLst/>
            </a:prstGeom>
            <a:solidFill>
              <a:srgbClr val="00B0F0"/>
            </a:solidFill>
            <a:ln/>
          </p:spPr>
        </p:sp>
      </p:grpSp>
      <p:grpSp>
        <p:nvGrpSpPr>
          <p:cNvPr id="60" name="Group 59">
            <a:extLst>
              <a:ext uri="{FF2B5EF4-FFF2-40B4-BE49-F238E27FC236}">
                <a16:creationId xmlns:a16="http://schemas.microsoft.com/office/drawing/2014/main" id="{32D6FD8B-C824-7973-839A-A525AB59FB1B}"/>
              </a:ext>
            </a:extLst>
          </p:cNvPr>
          <p:cNvGrpSpPr/>
          <p:nvPr/>
        </p:nvGrpSpPr>
        <p:grpSpPr>
          <a:xfrm>
            <a:off x="2708471" y="1749293"/>
            <a:ext cx="1348575" cy="1266345"/>
            <a:chOff x="624949" y="1307459"/>
            <a:chExt cx="1348575" cy="1266345"/>
          </a:xfrm>
        </p:grpSpPr>
        <p:sp>
          <p:nvSpPr>
            <p:cNvPr id="61" name="Rectangle 60">
              <a:extLst>
                <a:ext uri="{FF2B5EF4-FFF2-40B4-BE49-F238E27FC236}">
                  <a16:creationId xmlns:a16="http://schemas.microsoft.com/office/drawing/2014/main" id="{85ABF7FA-0F1C-10BF-217A-9773FCDEE2C3}"/>
                </a:ext>
              </a:extLst>
            </p:cNvPr>
            <p:cNvSpPr/>
            <p:nvPr/>
          </p:nvSpPr>
          <p:spPr>
            <a:xfrm>
              <a:off x="624949" y="1307459"/>
              <a:ext cx="1348575" cy="12663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58C31920-B238-283C-EBD5-62F02AEB9628}"/>
                </a:ext>
              </a:extLst>
            </p:cNvPr>
            <p:cNvCxnSpPr>
              <a:cxnSpLocks/>
            </p:cNvCxnSpPr>
            <p:nvPr/>
          </p:nvCxnSpPr>
          <p:spPr>
            <a:xfrm flipH="1" flipV="1">
              <a:off x="1369952" y="2007648"/>
              <a:ext cx="2468" cy="174326"/>
            </a:xfrm>
            <a:prstGeom prst="straightConnector1">
              <a:avLst/>
            </a:prstGeom>
            <a:ln>
              <a:solidFill>
                <a:srgbClr val="2D7A6A"/>
              </a:solidFill>
              <a:tailEnd type="triangle"/>
            </a:ln>
          </p:spPr>
          <p:style>
            <a:lnRef idx="1">
              <a:schemeClr val="accent1"/>
            </a:lnRef>
            <a:fillRef idx="0">
              <a:schemeClr val="accent1"/>
            </a:fillRef>
            <a:effectRef idx="0">
              <a:schemeClr val="accent1"/>
            </a:effectRef>
            <a:fontRef idx="minor">
              <a:schemeClr val="tx1"/>
            </a:fontRef>
          </p:style>
        </p:cxnSp>
        <p:sp>
          <p:nvSpPr>
            <p:cNvPr id="63" name="Text 5">
              <a:extLst>
                <a:ext uri="{FF2B5EF4-FFF2-40B4-BE49-F238E27FC236}">
                  <a16:creationId xmlns:a16="http://schemas.microsoft.com/office/drawing/2014/main" id="{5A5D337F-D7EC-3F63-45D5-4A40DC1EB70D}"/>
                </a:ext>
              </a:extLst>
            </p:cNvPr>
            <p:cNvSpPr/>
            <p:nvPr/>
          </p:nvSpPr>
          <p:spPr>
            <a:xfrm>
              <a:off x="783466" y="1396801"/>
              <a:ext cx="1099830" cy="454871"/>
            </a:xfrm>
            <a:prstGeom prst="rect">
              <a:avLst/>
            </a:prstGeom>
            <a:noFill/>
            <a:ln/>
          </p:spPr>
          <p:txBody>
            <a:bodyPr wrap="square" lIns="0" tIns="0" rIns="0" bIns="0" rtlCol="0" anchor="ctr"/>
            <a:lstStyle/>
            <a:p>
              <a:r>
                <a:rPr lang="en-US" sz="1400" kern="0" spc="-12">
                  <a:solidFill>
                    <a:srgbClr val="18453B"/>
                  </a:solidFill>
                  <a:latin typeface="DM Serif Display"/>
                </a:rPr>
                <a:t>Av. Session Duration</a:t>
              </a:r>
              <a:endParaRPr lang="en-US" sz="1400">
                <a:cs typeface="Calibri" panose="020F0502020204030204"/>
              </a:endParaRPr>
            </a:p>
          </p:txBody>
        </p:sp>
        <p:sp>
          <p:nvSpPr>
            <p:cNvPr id="64" name="Text 6">
              <a:extLst>
                <a:ext uri="{FF2B5EF4-FFF2-40B4-BE49-F238E27FC236}">
                  <a16:creationId xmlns:a16="http://schemas.microsoft.com/office/drawing/2014/main" id="{8BC379DD-DA36-91E3-6150-C689D5A83713}"/>
                </a:ext>
              </a:extLst>
            </p:cNvPr>
            <p:cNvSpPr/>
            <p:nvPr/>
          </p:nvSpPr>
          <p:spPr>
            <a:xfrm>
              <a:off x="792471" y="2008386"/>
              <a:ext cx="1013486" cy="218648"/>
            </a:xfrm>
            <a:prstGeom prst="rect">
              <a:avLst/>
            </a:prstGeom>
            <a:noFill/>
            <a:ln/>
          </p:spPr>
          <p:txBody>
            <a:bodyPr wrap="square" lIns="0" tIns="0" rIns="0" bIns="0" rtlCol="0" anchor="t"/>
            <a:lstStyle/>
            <a:p>
              <a:pPr algn="l">
                <a:lnSpc>
                  <a:spcPts val="1560"/>
                </a:lnSpc>
              </a:pPr>
              <a:r>
                <a:rPr lang="en-US" sz="1200" b="1" kern="0" spc="-12">
                  <a:solidFill>
                    <a:srgbClr val="0070C0"/>
                  </a:solidFill>
                  <a:latin typeface="DM Sans"/>
                </a:rPr>
                <a:t>04:16</a:t>
              </a:r>
              <a:endParaRPr lang="en-US" sz="1200">
                <a:solidFill>
                  <a:srgbClr val="0070C0"/>
                </a:solidFill>
                <a:cs typeface="Calibri"/>
              </a:endParaRPr>
            </a:p>
          </p:txBody>
        </p:sp>
        <p:sp>
          <p:nvSpPr>
            <p:cNvPr id="65" name="Text 7">
              <a:extLst>
                <a:ext uri="{FF2B5EF4-FFF2-40B4-BE49-F238E27FC236}">
                  <a16:creationId xmlns:a16="http://schemas.microsoft.com/office/drawing/2014/main" id="{B3F5186D-145E-A2B7-6A79-FE6FB92E6156}"/>
                </a:ext>
              </a:extLst>
            </p:cNvPr>
            <p:cNvSpPr/>
            <p:nvPr/>
          </p:nvSpPr>
          <p:spPr>
            <a:xfrm>
              <a:off x="800693" y="2233276"/>
              <a:ext cx="1013488" cy="252277"/>
            </a:xfrm>
            <a:prstGeom prst="rect">
              <a:avLst/>
            </a:prstGeom>
            <a:noFill/>
            <a:ln/>
          </p:spPr>
          <p:txBody>
            <a:bodyPr wrap="square" lIns="0" tIns="0" rIns="0" bIns="0" rtlCol="0" anchor="t"/>
            <a:lstStyle/>
            <a:p>
              <a:pPr algn="l">
                <a:lnSpc>
                  <a:spcPts val="1560"/>
                </a:lnSpc>
              </a:pPr>
              <a:r>
                <a:rPr lang="en-US" sz="1000" kern="0" spc="-12">
                  <a:solidFill>
                    <a:srgbClr val="00B0F0"/>
                  </a:solidFill>
                  <a:latin typeface="DM Sans"/>
                </a:rPr>
                <a:t>03:27</a:t>
              </a:r>
              <a:endParaRPr lang="en-US"/>
            </a:p>
          </p:txBody>
        </p:sp>
        <p:cxnSp>
          <p:nvCxnSpPr>
            <p:cNvPr id="66" name="Straight Arrow Connector 65">
              <a:extLst>
                <a:ext uri="{FF2B5EF4-FFF2-40B4-BE49-F238E27FC236}">
                  <a16:creationId xmlns:a16="http://schemas.microsoft.com/office/drawing/2014/main" id="{6295B7A3-5C4D-B0EC-1228-33B228012BC9}"/>
                </a:ext>
              </a:extLst>
            </p:cNvPr>
            <p:cNvCxnSpPr>
              <a:cxnSpLocks/>
            </p:cNvCxnSpPr>
            <p:nvPr/>
          </p:nvCxnSpPr>
          <p:spPr>
            <a:xfrm>
              <a:off x="805032" y="1917196"/>
              <a:ext cx="355234" cy="1644"/>
            </a:xfrm>
            <a:prstGeom prst="straightConnector1">
              <a:avLst/>
            </a:prstGeom>
            <a:ln>
              <a:solidFill>
                <a:srgbClr val="18453B"/>
              </a:solidFill>
            </a:ln>
          </p:spPr>
          <p:style>
            <a:lnRef idx="1">
              <a:schemeClr val="accent1"/>
            </a:lnRef>
            <a:fillRef idx="0">
              <a:schemeClr val="accent1"/>
            </a:fillRef>
            <a:effectRef idx="0">
              <a:schemeClr val="accent1"/>
            </a:effectRef>
            <a:fontRef idx="minor">
              <a:schemeClr val="tx1"/>
            </a:fontRef>
          </p:style>
        </p:cxnSp>
        <p:sp>
          <p:nvSpPr>
            <p:cNvPr id="67" name="Text 6">
              <a:extLst>
                <a:ext uri="{FF2B5EF4-FFF2-40B4-BE49-F238E27FC236}">
                  <a16:creationId xmlns:a16="http://schemas.microsoft.com/office/drawing/2014/main" id="{7578DAF9-A23F-CA6E-7F7C-9FFAEE8684A0}"/>
                </a:ext>
              </a:extLst>
            </p:cNvPr>
            <p:cNvSpPr/>
            <p:nvPr/>
          </p:nvSpPr>
          <p:spPr>
            <a:xfrm>
              <a:off x="1434140" y="2029218"/>
              <a:ext cx="446098" cy="210425"/>
            </a:xfrm>
            <a:prstGeom prst="rect">
              <a:avLst/>
            </a:prstGeom>
            <a:noFill/>
            <a:ln/>
          </p:spPr>
          <p:txBody>
            <a:bodyPr wrap="square" lIns="0" tIns="0" rIns="0" bIns="0" rtlCol="0" anchor="t"/>
            <a:lstStyle/>
            <a:p>
              <a:pPr algn="l">
                <a:lnSpc>
                  <a:spcPts val="1560"/>
                </a:lnSpc>
              </a:pPr>
              <a:r>
                <a:rPr lang="en-US" sz="800" b="1" kern="0" spc="-12">
                  <a:solidFill>
                    <a:srgbClr val="2D7A6A"/>
                  </a:solidFill>
                  <a:latin typeface="DM Sans"/>
                </a:rPr>
                <a:t>+24.84%</a:t>
              </a:r>
              <a:endParaRPr lang="en-US" sz="800">
                <a:solidFill>
                  <a:srgbClr val="2D7A6A"/>
                </a:solidFill>
                <a:cs typeface="Calibri"/>
              </a:endParaRPr>
            </a:p>
          </p:txBody>
        </p:sp>
      </p:grpSp>
      <p:sp>
        <p:nvSpPr>
          <p:cNvPr id="9" name="Text 5">
            <a:extLst>
              <a:ext uri="{FF2B5EF4-FFF2-40B4-BE49-F238E27FC236}">
                <a16:creationId xmlns:a16="http://schemas.microsoft.com/office/drawing/2014/main" id="{D4C8A2A5-90C3-D5C9-789D-C910A6C503D1}"/>
              </a:ext>
            </a:extLst>
          </p:cNvPr>
          <p:cNvSpPr/>
          <p:nvPr/>
        </p:nvSpPr>
        <p:spPr>
          <a:xfrm>
            <a:off x="516219" y="426486"/>
            <a:ext cx="4615173" cy="569994"/>
          </a:xfrm>
          <a:prstGeom prst="rect">
            <a:avLst/>
          </a:prstGeom>
          <a:noFill/>
          <a:ln/>
        </p:spPr>
        <p:txBody>
          <a:bodyPr wrap="square" lIns="0" tIns="0" rIns="0" bIns="0" rtlCol="0" anchor="t"/>
          <a:lstStyle/>
          <a:p>
            <a:r>
              <a:rPr lang="en-US" sz="2200" kern="0" spc="-12">
                <a:solidFill>
                  <a:srgbClr val="30594E"/>
                </a:solidFill>
                <a:latin typeface="DM Serif Display"/>
              </a:rPr>
              <a:t>MS Marketing Research</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rPr>
              <a:t>Audience Overview</a:t>
            </a:r>
          </a:p>
        </p:txBody>
      </p:sp>
      <p:grpSp>
        <p:nvGrpSpPr>
          <p:cNvPr id="15" name="Group 14">
            <a:extLst>
              <a:ext uri="{FF2B5EF4-FFF2-40B4-BE49-F238E27FC236}">
                <a16:creationId xmlns:a16="http://schemas.microsoft.com/office/drawing/2014/main" id="{9B09EFED-F6F5-93DE-E6D7-A968F1AE775D}"/>
              </a:ext>
            </a:extLst>
          </p:cNvPr>
          <p:cNvGrpSpPr/>
          <p:nvPr/>
        </p:nvGrpSpPr>
        <p:grpSpPr>
          <a:xfrm>
            <a:off x="518271" y="1749293"/>
            <a:ext cx="1348575" cy="1266345"/>
            <a:chOff x="518271" y="1341733"/>
            <a:chExt cx="1348575" cy="1266345"/>
          </a:xfrm>
        </p:grpSpPr>
        <p:grpSp>
          <p:nvGrpSpPr>
            <p:cNvPr id="68" name="Group 67">
              <a:extLst>
                <a:ext uri="{FF2B5EF4-FFF2-40B4-BE49-F238E27FC236}">
                  <a16:creationId xmlns:a16="http://schemas.microsoft.com/office/drawing/2014/main" id="{4AD8C9FD-BF36-76A7-CA47-EC1E70577B33}"/>
                </a:ext>
              </a:extLst>
            </p:cNvPr>
            <p:cNvGrpSpPr/>
            <p:nvPr/>
          </p:nvGrpSpPr>
          <p:grpSpPr>
            <a:xfrm>
              <a:off x="518271" y="1341733"/>
              <a:ext cx="1348575" cy="1266345"/>
              <a:chOff x="624949" y="1307459"/>
              <a:chExt cx="1348575" cy="1266345"/>
            </a:xfrm>
          </p:grpSpPr>
          <p:sp>
            <p:nvSpPr>
              <p:cNvPr id="69" name="Rectangle 68">
                <a:extLst>
                  <a:ext uri="{FF2B5EF4-FFF2-40B4-BE49-F238E27FC236}">
                    <a16:creationId xmlns:a16="http://schemas.microsoft.com/office/drawing/2014/main" id="{7AEE0D1F-4AB1-9786-B22D-AAA2A9B40CB2}"/>
                  </a:ext>
                </a:extLst>
              </p:cNvPr>
              <p:cNvSpPr/>
              <p:nvPr/>
            </p:nvSpPr>
            <p:spPr>
              <a:xfrm>
                <a:off x="624949" y="1307459"/>
                <a:ext cx="1348575" cy="12663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 5">
                <a:extLst>
                  <a:ext uri="{FF2B5EF4-FFF2-40B4-BE49-F238E27FC236}">
                    <a16:creationId xmlns:a16="http://schemas.microsoft.com/office/drawing/2014/main" id="{D34FEC9B-C28A-0648-9EAC-40C80167008A}"/>
                  </a:ext>
                </a:extLst>
              </p:cNvPr>
              <p:cNvSpPr/>
              <p:nvPr/>
            </p:nvSpPr>
            <p:spPr>
              <a:xfrm>
                <a:off x="783466" y="1396801"/>
                <a:ext cx="910701" cy="454871"/>
              </a:xfrm>
              <a:prstGeom prst="rect">
                <a:avLst/>
              </a:prstGeom>
              <a:noFill/>
              <a:ln/>
            </p:spPr>
            <p:txBody>
              <a:bodyPr wrap="square" lIns="0" tIns="0" rIns="0" bIns="0" rtlCol="0" anchor="ctr"/>
              <a:lstStyle/>
              <a:p>
                <a:r>
                  <a:rPr lang="en-US" sz="1400" kern="0" spc="-12">
                    <a:solidFill>
                      <a:srgbClr val="18453B"/>
                    </a:solidFill>
                    <a:latin typeface="DM Serif Display"/>
                  </a:rPr>
                  <a:t>Bounce Rate</a:t>
                </a:r>
                <a:endParaRPr lang="en-US" sz="1400" kern="0" spc="-12">
                  <a:solidFill>
                    <a:srgbClr val="18453B"/>
                  </a:solidFill>
                  <a:latin typeface="DM Serif Display"/>
                  <a:cs typeface="Calibri" panose="020F0502020204030204"/>
                </a:endParaRPr>
              </a:p>
            </p:txBody>
          </p:sp>
          <p:sp>
            <p:nvSpPr>
              <p:cNvPr id="72" name="Text 6">
                <a:extLst>
                  <a:ext uri="{FF2B5EF4-FFF2-40B4-BE49-F238E27FC236}">
                    <a16:creationId xmlns:a16="http://schemas.microsoft.com/office/drawing/2014/main" id="{C8694E62-8B96-F77D-67F0-22B4DEC9DD11}"/>
                  </a:ext>
                </a:extLst>
              </p:cNvPr>
              <p:cNvSpPr/>
              <p:nvPr/>
            </p:nvSpPr>
            <p:spPr>
              <a:xfrm>
                <a:off x="792471" y="2008386"/>
                <a:ext cx="1013486" cy="218648"/>
              </a:xfrm>
              <a:prstGeom prst="rect">
                <a:avLst/>
              </a:prstGeom>
              <a:noFill/>
              <a:ln/>
            </p:spPr>
            <p:txBody>
              <a:bodyPr wrap="square" lIns="0" tIns="0" rIns="0" bIns="0" rtlCol="0" anchor="t"/>
              <a:lstStyle/>
              <a:p>
                <a:pPr algn="l">
                  <a:lnSpc>
                    <a:spcPts val="1560"/>
                  </a:lnSpc>
                </a:pPr>
                <a:r>
                  <a:rPr lang="en-US" sz="1200" b="1" kern="0" spc="-12">
                    <a:solidFill>
                      <a:srgbClr val="0070C0"/>
                    </a:solidFill>
                    <a:latin typeface="DM Sans"/>
                  </a:rPr>
                  <a:t>42.93%</a:t>
                </a:r>
                <a:endParaRPr lang="en-US"/>
              </a:p>
            </p:txBody>
          </p:sp>
          <p:sp>
            <p:nvSpPr>
              <p:cNvPr id="73" name="Text 7">
                <a:extLst>
                  <a:ext uri="{FF2B5EF4-FFF2-40B4-BE49-F238E27FC236}">
                    <a16:creationId xmlns:a16="http://schemas.microsoft.com/office/drawing/2014/main" id="{E6B79E32-38A3-6BE0-17E2-F20F57A697AB}"/>
                  </a:ext>
                </a:extLst>
              </p:cNvPr>
              <p:cNvSpPr/>
              <p:nvPr/>
            </p:nvSpPr>
            <p:spPr>
              <a:xfrm>
                <a:off x="800693" y="2233276"/>
                <a:ext cx="1013488" cy="252277"/>
              </a:xfrm>
              <a:prstGeom prst="rect">
                <a:avLst/>
              </a:prstGeom>
              <a:noFill/>
              <a:ln/>
            </p:spPr>
            <p:txBody>
              <a:bodyPr wrap="square" lIns="0" tIns="0" rIns="0" bIns="0" rtlCol="0" anchor="t"/>
              <a:lstStyle/>
              <a:p>
                <a:pPr algn="l">
                  <a:lnSpc>
                    <a:spcPts val="1560"/>
                  </a:lnSpc>
                </a:pPr>
                <a:r>
                  <a:rPr lang="en-US" sz="1000" kern="0" spc="-12">
                    <a:solidFill>
                      <a:srgbClr val="00B0F0"/>
                    </a:solidFill>
                    <a:latin typeface="DM Sans"/>
                  </a:rPr>
                  <a:t>49.66%</a:t>
                </a:r>
                <a:endParaRPr lang="en-US"/>
              </a:p>
            </p:txBody>
          </p:sp>
          <p:cxnSp>
            <p:nvCxnSpPr>
              <p:cNvPr id="74" name="Straight Arrow Connector 73">
                <a:extLst>
                  <a:ext uri="{FF2B5EF4-FFF2-40B4-BE49-F238E27FC236}">
                    <a16:creationId xmlns:a16="http://schemas.microsoft.com/office/drawing/2014/main" id="{399AB337-CD8F-BC1F-F480-D33A8FABC6AE}"/>
                  </a:ext>
                </a:extLst>
              </p:cNvPr>
              <p:cNvCxnSpPr>
                <a:cxnSpLocks/>
              </p:cNvCxnSpPr>
              <p:nvPr/>
            </p:nvCxnSpPr>
            <p:spPr>
              <a:xfrm>
                <a:off x="805032" y="1917196"/>
                <a:ext cx="355234" cy="1644"/>
              </a:xfrm>
              <a:prstGeom prst="straightConnector1">
                <a:avLst/>
              </a:prstGeom>
              <a:ln>
                <a:solidFill>
                  <a:srgbClr val="18453B"/>
                </a:solidFill>
              </a:ln>
            </p:spPr>
            <p:style>
              <a:lnRef idx="1">
                <a:schemeClr val="accent1"/>
              </a:lnRef>
              <a:fillRef idx="0">
                <a:schemeClr val="accent1"/>
              </a:fillRef>
              <a:effectRef idx="0">
                <a:schemeClr val="accent1"/>
              </a:effectRef>
              <a:fontRef idx="minor">
                <a:schemeClr val="tx1"/>
              </a:fontRef>
            </p:style>
          </p:cxnSp>
          <p:sp>
            <p:nvSpPr>
              <p:cNvPr id="75" name="Text 6">
                <a:extLst>
                  <a:ext uri="{FF2B5EF4-FFF2-40B4-BE49-F238E27FC236}">
                    <a16:creationId xmlns:a16="http://schemas.microsoft.com/office/drawing/2014/main" id="{188BC8DD-E502-3BEE-24EF-536B16C88D6D}"/>
                  </a:ext>
                </a:extLst>
              </p:cNvPr>
              <p:cNvSpPr/>
              <p:nvPr/>
            </p:nvSpPr>
            <p:spPr>
              <a:xfrm>
                <a:off x="1463350" y="2037441"/>
                <a:ext cx="446098" cy="210425"/>
              </a:xfrm>
              <a:prstGeom prst="rect">
                <a:avLst/>
              </a:prstGeom>
              <a:noFill/>
              <a:ln/>
            </p:spPr>
            <p:txBody>
              <a:bodyPr wrap="square" lIns="0" tIns="0" rIns="0" bIns="0" rtlCol="0" anchor="t"/>
              <a:lstStyle/>
              <a:p>
                <a:pPr algn="l">
                  <a:lnSpc>
                    <a:spcPts val="1560"/>
                  </a:lnSpc>
                </a:pPr>
                <a:r>
                  <a:rPr lang="en-US" sz="800" b="1" kern="0" spc="-12">
                    <a:solidFill>
                      <a:srgbClr val="30594E"/>
                    </a:solidFill>
                    <a:latin typeface="DM Sans"/>
                  </a:rPr>
                  <a:t>+13.55%</a:t>
                </a:r>
                <a:endParaRPr lang="en-US" sz="800">
                  <a:solidFill>
                    <a:srgbClr val="30594E"/>
                  </a:solidFill>
                  <a:cs typeface="Calibri"/>
                </a:endParaRPr>
              </a:p>
            </p:txBody>
          </p:sp>
        </p:grpSp>
        <p:cxnSp>
          <p:nvCxnSpPr>
            <p:cNvPr id="2" name="Straight Arrow Connector 1">
              <a:extLst>
                <a:ext uri="{FF2B5EF4-FFF2-40B4-BE49-F238E27FC236}">
                  <a16:creationId xmlns:a16="http://schemas.microsoft.com/office/drawing/2014/main" id="{043103F1-D8A1-A444-44ED-D5B4F2AA3A89}"/>
                </a:ext>
              </a:extLst>
            </p:cNvPr>
            <p:cNvCxnSpPr>
              <a:cxnSpLocks/>
            </p:cNvCxnSpPr>
            <p:nvPr/>
          </p:nvCxnSpPr>
          <p:spPr>
            <a:xfrm flipH="1">
              <a:off x="1281467" y="2105696"/>
              <a:ext cx="2468" cy="174326"/>
            </a:xfrm>
            <a:prstGeom prst="straightConnector1">
              <a:avLst/>
            </a:prstGeom>
            <a:ln>
              <a:solidFill>
                <a:srgbClr val="30594E"/>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 7">
            <a:extLst>
              <a:ext uri="{FF2B5EF4-FFF2-40B4-BE49-F238E27FC236}">
                <a16:creationId xmlns:a16="http://schemas.microsoft.com/office/drawing/2014/main" id="{6A24C95E-8230-9BC7-255A-AC55FFE0774A}"/>
              </a:ext>
            </a:extLst>
          </p:cNvPr>
          <p:cNvSpPr/>
          <p:nvPr/>
        </p:nvSpPr>
        <p:spPr>
          <a:xfrm>
            <a:off x="2708471" y="3210278"/>
            <a:ext cx="1348575" cy="259729"/>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0" cap="none" spc="-12" normalizeH="0" baseline="0" noProof="0">
                <a:ln>
                  <a:noFill/>
                </a:ln>
                <a:solidFill>
                  <a:srgbClr val="18453A"/>
                </a:solidFill>
                <a:effectLst/>
                <a:uLnTx/>
                <a:uFillTx/>
                <a:latin typeface="DM Sans" pitchFamily="2" charset="77"/>
              </a:rPr>
              <a:t>Significant increase in avg. </a:t>
            </a:r>
            <a:r>
              <a:rPr lang="en-US" sz="900" kern="0" spc="-12">
                <a:solidFill>
                  <a:srgbClr val="18453A"/>
                </a:solidFill>
                <a:latin typeface="DM Sans" pitchFamily="2" charset="77"/>
              </a:rPr>
              <a:t>session duration</a:t>
            </a:r>
            <a:endParaRPr kumimoji="0" lang="en-US" sz="900" b="0" i="0" u="none" strike="noStrike" kern="1200" cap="none" spc="0" normalizeH="0" baseline="0" noProof="0">
              <a:ln>
                <a:noFill/>
              </a:ln>
              <a:solidFill>
                <a:srgbClr val="18453A"/>
              </a:solidFill>
              <a:effectLst/>
              <a:uLnTx/>
              <a:uFillTx/>
              <a:latin typeface="DM Sans" pitchFamily="2" charset="77"/>
            </a:endParaRPr>
          </a:p>
        </p:txBody>
      </p:sp>
      <p:pic>
        <p:nvPicPr>
          <p:cNvPr id="19" name="Picture 18" descr="A picture containing text, screenshot, diagram, font&#10;&#10;Description automatically generated">
            <a:extLst>
              <a:ext uri="{FF2B5EF4-FFF2-40B4-BE49-F238E27FC236}">
                <a16:creationId xmlns:a16="http://schemas.microsoft.com/office/drawing/2014/main" id="{EE4DB89C-3D77-739B-DD2F-1A8D0DE175D8}"/>
              </a:ext>
            </a:extLst>
          </p:cNvPr>
          <p:cNvPicPr>
            <a:picLocks noChangeAspect="1"/>
          </p:cNvPicPr>
          <p:nvPr/>
        </p:nvPicPr>
        <p:blipFill rotWithShape="1">
          <a:blip r:embed="rId3"/>
          <a:srcRect l="8421" r="18954"/>
          <a:stretch/>
        </p:blipFill>
        <p:spPr>
          <a:xfrm>
            <a:off x="4772951" y="1724040"/>
            <a:ext cx="1353312" cy="1382692"/>
          </a:xfrm>
          <a:prstGeom prst="rect">
            <a:avLst/>
          </a:prstGeom>
        </p:spPr>
      </p:pic>
      <p:sp>
        <p:nvSpPr>
          <p:cNvPr id="45" name="Text 7">
            <a:extLst>
              <a:ext uri="{FF2B5EF4-FFF2-40B4-BE49-F238E27FC236}">
                <a16:creationId xmlns:a16="http://schemas.microsoft.com/office/drawing/2014/main" id="{05E3C135-1693-1CC3-FFC5-9D188E939D89}"/>
              </a:ext>
            </a:extLst>
          </p:cNvPr>
          <p:cNvSpPr/>
          <p:nvPr/>
        </p:nvSpPr>
        <p:spPr>
          <a:xfrm>
            <a:off x="6016690" y="1280347"/>
            <a:ext cx="2056803" cy="295242"/>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endParaRPr kumimoji="0" lang="en-US" sz="1400" b="1" i="1" u="none" strike="noStrike" kern="1200" cap="none" spc="0" normalizeH="0" baseline="0" noProof="0">
              <a:ln>
                <a:noFill/>
              </a:ln>
              <a:solidFill>
                <a:prstClr val="black"/>
              </a:solidFill>
              <a:effectLst/>
              <a:uLnTx/>
              <a:uFillTx/>
              <a:latin typeface="DM Sans" pitchFamily="2" charset="77"/>
            </a:endParaRPr>
          </a:p>
        </p:txBody>
      </p:sp>
      <p:sp>
        <p:nvSpPr>
          <p:cNvPr id="78" name="Text 3">
            <a:extLst>
              <a:ext uri="{FF2B5EF4-FFF2-40B4-BE49-F238E27FC236}">
                <a16:creationId xmlns:a16="http://schemas.microsoft.com/office/drawing/2014/main" id="{34385A39-BACD-75EA-1A4C-49523FA65B1F}"/>
              </a:ext>
            </a:extLst>
          </p:cNvPr>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latin typeface="DM Sans"/>
                <a:ea typeface="+mn-lt"/>
                <a:cs typeface="Calibri" panose="020F0502020204030204"/>
              </a:rPr>
              <a:t>MSMR</a:t>
            </a:r>
            <a:r>
              <a:rPr kumimoji="0" lang="en-US" sz="600" b="0" i="0" u="none" strike="noStrike" kern="0" cap="none" spc="-12" normalizeH="0" baseline="0" noProof="0">
                <a:ln>
                  <a:noFill/>
                </a:ln>
                <a:effectLst/>
                <a:uLnTx/>
                <a:uFillTx/>
                <a:latin typeface="DM Sans"/>
                <a:ea typeface="+mn-lt"/>
                <a:cs typeface="Calibri" panose="020F0502020204030204"/>
              </a:rPr>
              <a:t> – https://</a:t>
            </a:r>
            <a:r>
              <a:rPr kumimoji="0" lang="en-US" sz="600" b="0" i="0" u="none" strike="noStrike" kern="0" cap="none" spc="-12" normalizeH="0" baseline="0" noProof="0" err="1">
                <a:ln>
                  <a:noFill/>
                </a:ln>
                <a:effectLst/>
                <a:uLnTx/>
                <a:uFillTx/>
                <a:latin typeface="DM Sans"/>
                <a:ea typeface="+mn-lt"/>
                <a:cs typeface="Calibri" panose="020F0502020204030204"/>
              </a:rPr>
              <a:t>broad.msu</a:t>
            </a:r>
            <a:r>
              <a:rPr kumimoji="0" lang="en-US" sz="600" b="0" i="0" u="none" strike="noStrike" kern="0" cap="none" spc="-12" normalizeH="0" baseline="0" noProof="0">
                <a:ln>
                  <a:noFill/>
                </a:ln>
                <a:effectLst/>
                <a:uLnTx/>
                <a:uFillTx/>
                <a:latin typeface="DM Sans"/>
                <a:ea typeface="+mn-lt"/>
                <a:cs typeface="Calibri" panose="020F0502020204030204"/>
              </a:rPr>
              <a:t>.</a:t>
            </a:r>
            <a:r>
              <a:rPr lang="en-US" sz="600" kern="0" spc="-12" err="1">
                <a:solidFill>
                  <a:srgbClr val="2B2A35"/>
                </a:solidFill>
                <a:latin typeface="DM Sans"/>
              </a:rPr>
              <a:t>edu</a:t>
            </a:r>
            <a:r>
              <a:rPr kumimoji="0" lang="en-US" sz="600" b="0" i="0" u="none" strike="noStrike" kern="0" cap="none" spc="-12" normalizeH="0" baseline="0" noProof="0">
                <a:ln>
                  <a:noFill/>
                </a:ln>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effectLst/>
              <a:uLnTx/>
              <a:uFillTx/>
              <a:latin typeface="DM Sans"/>
              <a:ea typeface="+mn-ea"/>
              <a:cs typeface="+mn-cs"/>
            </a:endParaRPr>
          </a:p>
        </p:txBody>
      </p:sp>
      <p:grpSp>
        <p:nvGrpSpPr>
          <p:cNvPr id="10" name="Group 9">
            <a:extLst>
              <a:ext uri="{FF2B5EF4-FFF2-40B4-BE49-F238E27FC236}">
                <a16:creationId xmlns:a16="http://schemas.microsoft.com/office/drawing/2014/main" id="{0959B23C-C3F8-69E5-9551-26394EA16DE0}"/>
              </a:ext>
            </a:extLst>
          </p:cNvPr>
          <p:cNvGrpSpPr/>
          <p:nvPr/>
        </p:nvGrpSpPr>
        <p:grpSpPr>
          <a:xfrm>
            <a:off x="6818861" y="1734592"/>
            <a:ext cx="1369886" cy="1361587"/>
            <a:chOff x="4167053" y="3053130"/>
            <a:chExt cx="1369886" cy="1361587"/>
          </a:xfrm>
        </p:grpSpPr>
        <p:pic>
          <p:nvPicPr>
            <p:cNvPr id="31" name="Picture 30" descr="A screenshot of a graph&#10;&#10;Description automatically generated with low confidence">
              <a:extLst>
                <a:ext uri="{FF2B5EF4-FFF2-40B4-BE49-F238E27FC236}">
                  <a16:creationId xmlns:a16="http://schemas.microsoft.com/office/drawing/2014/main" id="{038301DE-2F05-ACA4-C606-A3B995A36680}"/>
                </a:ext>
              </a:extLst>
            </p:cNvPr>
            <p:cNvPicPr>
              <a:picLocks noChangeAspect="1"/>
            </p:cNvPicPr>
            <p:nvPr/>
          </p:nvPicPr>
          <p:blipFill rotWithShape="1">
            <a:blip r:embed="rId4"/>
            <a:srcRect l="27982" t="45466" r="29310" b="3182"/>
            <a:stretch/>
          </p:blipFill>
          <p:spPr>
            <a:xfrm>
              <a:off x="4167053" y="3164678"/>
              <a:ext cx="1353312" cy="1250039"/>
            </a:xfrm>
            <a:prstGeom prst="rect">
              <a:avLst/>
            </a:prstGeom>
          </p:spPr>
        </p:pic>
        <p:pic>
          <p:nvPicPr>
            <p:cNvPr id="6" name="Picture 5" descr="A picture containing text, screenshot, diagram, font&#10;&#10;Description automatically generated">
              <a:extLst>
                <a:ext uri="{FF2B5EF4-FFF2-40B4-BE49-F238E27FC236}">
                  <a16:creationId xmlns:a16="http://schemas.microsoft.com/office/drawing/2014/main" id="{FCAB6909-D4F4-A3AD-1586-27213C673278}"/>
                </a:ext>
              </a:extLst>
            </p:cNvPr>
            <p:cNvPicPr>
              <a:picLocks noChangeAspect="1"/>
            </p:cNvPicPr>
            <p:nvPr/>
          </p:nvPicPr>
          <p:blipFill rotWithShape="1">
            <a:blip r:embed="rId3"/>
            <a:srcRect l="8421" r="18954" b="87742"/>
            <a:stretch/>
          </p:blipFill>
          <p:spPr>
            <a:xfrm>
              <a:off x="4183627" y="3053130"/>
              <a:ext cx="1353312" cy="169498"/>
            </a:xfrm>
            <a:prstGeom prst="rect">
              <a:avLst/>
            </a:prstGeom>
          </p:spPr>
        </p:pic>
      </p:grpSp>
      <p:sp>
        <p:nvSpPr>
          <p:cNvPr id="12" name="TextBox 11">
            <a:extLst>
              <a:ext uri="{FF2B5EF4-FFF2-40B4-BE49-F238E27FC236}">
                <a16:creationId xmlns:a16="http://schemas.microsoft.com/office/drawing/2014/main" id="{1AA0F980-3937-AF52-BFF4-1F13C8B76146}"/>
              </a:ext>
            </a:extLst>
          </p:cNvPr>
          <p:cNvSpPr txBox="1"/>
          <p:nvPr/>
        </p:nvSpPr>
        <p:spPr>
          <a:xfrm>
            <a:off x="516219" y="3104980"/>
            <a:ext cx="1925229" cy="78483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0" cap="none" spc="-12" normalizeH="0" baseline="0" noProof="0">
                <a:ln>
                  <a:noFill/>
                </a:ln>
                <a:solidFill>
                  <a:srgbClr val="18453A"/>
                </a:solidFill>
                <a:effectLst/>
                <a:uLnTx/>
                <a:uFillTx/>
                <a:latin typeface="DM Sans" pitchFamily="2" charset="77"/>
              </a:rPr>
              <a:t>The bounce rate has significantly decreased, which shows more interested crowd is being attracted or better page design / navigation</a:t>
            </a:r>
          </a:p>
        </p:txBody>
      </p:sp>
      <p:sp>
        <p:nvSpPr>
          <p:cNvPr id="14" name="Text 7">
            <a:extLst>
              <a:ext uri="{FF2B5EF4-FFF2-40B4-BE49-F238E27FC236}">
                <a16:creationId xmlns:a16="http://schemas.microsoft.com/office/drawing/2014/main" id="{03C7B6DB-4DA0-0A72-A5C5-9B0AB839C036}"/>
              </a:ext>
            </a:extLst>
          </p:cNvPr>
          <p:cNvSpPr/>
          <p:nvPr/>
        </p:nvSpPr>
        <p:spPr>
          <a:xfrm>
            <a:off x="4772951" y="3210278"/>
            <a:ext cx="1348575" cy="259729"/>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0" cap="none" spc="-12" normalizeH="0" baseline="0" noProof="0">
                <a:ln>
                  <a:noFill/>
                </a:ln>
                <a:solidFill>
                  <a:srgbClr val="18453A"/>
                </a:solidFill>
                <a:effectLst/>
                <a:uLnTx/>
                <a:uFillTx/>
                <a:latin typeface="DM Sans" pitchFamily="2" charset="77"/>
              </a:rPr>
              <a:t>New vs Returning Visitors</a:t>
            </a:r>
            <a:endParaRPr kumimoji="0" lang="en-US" sz="900" b="0" i="0" u="none" strike="noStrike" kern="1200" cap="none" spc="0" normalizeH="0" baseline="0" noProof="0">
              <a:ln>
                <a:noFill/>
              </a:ln>
              <a:solidFill>
                <a:srgbClr val="18453A"/>
              </a:solidFill>
              <a:effectLst/>
              <a:uLnTx/>
              <a:uFillTx/>
              <a:latin typeface="DM Sans" pitchFamily="2" charset="77"/>
            </a:endParaRPr>
          </a:p>
        </p:txBody>
      </p:sp>
      <p:sp>
        <p:nvSpPr>
          <p:cNvPr id="16" name="Text 7">
            <a:extLst>
              <a:ext uri="{FF2B5EF4-FFF2-40B4-BE49-F238E27FC236}">
                <a16:creationId xmlns:a16="http://schemas.microsoft.com/office/drawing/2014/main" id="{E5A5A5DE-013B-E496-48A7-967B8CF6F637}"/>
              </a:ext>
            </a:extLst>
          </p:cNvPr>
          <p:cNvSpPr/>
          <p:nvPr/>
        </p:nvSpPr>
        <p:spPr>
          <a:xfrm>
            <a:off x="6835435" y="3210278"/>
            <a:ext cx="1348575" cy="259729"/>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0" cap="none" spc="-12" normalizeH="0" baseline="0" noProof="0">
                <a:ln>
                  <a:noFill/>
                </a:ln>
                <a:solidFill>
                  <a:srgbClr val="18453A"/>
                </a:solidFill>
                <a:effectLst/>
                <a:uLnTx/>
                <a:uFillTx/>
                <a:latin typeface="DM Sans" pitchFamily="2" charset="77"/>
              </a:rPr>
              <a:t>Goal conversion</a:t>
            </a:r>
            <a:r>
              <a:rPr lang="en-US" sz="900" kern="0" spc="-12">
                <a:solidFill>
                  <a:srgbClr val="18453A"/>
                </a:solidFill>
                <a:latin typeface="DM Sans" pitchFamily="2" charset="77"/>
              </a:rPr>
              <a:t>, %, of new vs returning visitors</a:t>
            </a:r>
            <a:endParaRPr kumimoji="0" lang="en-US" sz="900" b="0" i="0" u="none" strike="noStrike" kern="1200" cap="none" spc="0" normalizeH="0" baseline="0" noProof="0">
              <a:ln>
                <a:noFill/>
              </a:ln>
              <a:solidFill>
                <a:srgbClr val="18453A"/>
              </a:solidFill>
              <a:effectLst/>
              <a:uLnTx/>
              <a:uFillTx/>
              <a:latin typeface="DM Sans" pitchFamily="2" charset="77"/>
            </a:endParaRPr>
          </a:p>
        </p:txBody>
      </p:sp>
    </p:spTree>
    <p:extLst>
      <p:ext uri="{BB962C8B-B14F-4D97-AF65-F5344CB8AC3E}">
        <p14:creationId xmlns:p14="http://schemas.microsoft.com/office/powerpoint/2010/main" val="4003669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2FC57-9DAF-43D6-9C5A-34F71C01B2CB}"/>
              </a:ext>
            </a:extLst>
          </p:cNvPr>
          <p:cNvSpPr>
            <a:spLocks noChangeAspect="1"/>
          </p:cNvSpPr>
          <p:nvPr/>
        </p:nvSpPr>
        <p:spPr>
          <a:xfrm rot="2704231">
            <a:off x="2997074" y="1106817"/>
            <a:ext cx="1250731" cy="1198180"/>
          </a:xfrm>
          <a:prstGeom prst="rect">
            <a:avLst/>
          </a:prstGeom>
          <a:solidFill>
            <a:srgbClr val="028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00D3DE-7FB9-E508-37B2-4FDBD8B0F53D}"/>
              </a:ext>
            </a:extLst>
          </p:cNvPr>
          <p:cNvSpPr>
            <a:spLocks noChangeAspect="1"/>
          </p:cNvSpPr>
          <p:nvPr/>
        </p:nvSpPr>
        <p:spPr>
          <a:xfrm rot="2704231">
            <a:off x="4719432" y="1143603"/>
            <a:ext cx="1250731" cy="1198180"/>
          </a:xfrm>
          <a:prstGeom prst="rect">
            <a:avLst/>
          </a:prstGeom>
          <a:solidFill>
            <a:srgbClr val="028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E178BA-9A47-5308-BDEF-FDB85314CC38}"/>
              </a:ext>
            </a:extLst>
          </p:cNvPr>
          <p:cNvSpPr>
            <a:spLocks noChangeAspect="1"/>
          </p:cNvSpPr>
          <p:nvPr/>
        </p:nvSpPr>
        <p:spPr>
          <a:xfrm rot="2704231">
            <a:off x="3036489" y="2838503"/>
            <a:ext cx="1250731" cy="1198180"/>
          </a:xfrm>
          <a:prstGeom prst="rect">
            <a:avLst/>
          </a:prstGeom>
          <a:solidFill>
            <a:srgbClr val="028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98EEEC-DE29-E154-C120-602C6B542BD5}"/>
              </a:ext>
            </a:extLst>
          </p:cNvPr>
          <p:cNvSpPr>
            <a:spLocks noChangeAspect="1"/>
          </p:cNvSpPr>
          <p:nvPr/>
        </p:nvSpPr>
        <p:spPr>
          <a:xfrm rot="2704231">
            <a:off x="4752324" y="2875289"/>
            <a:ext cx="1250731" cy="1198180"/>
          </a:xfrm>
          <a:prstGeom prst="rect">
            <a:avLst/>
          </a:prstGeom>
          <a:solidFill>
            <a:srgbClr val="028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ead with gears with solid fill">
            <a:extLst>
              <a:ext uri="{FF2B5EF4-FFF2-40B4-BE49-F238E27FC236}">
                <a16:creationId xmlns:a16="http://schemas.microsoft.com/office/drawing/2014/main" id="{65B47EB7-A263-2163-9125-D8F43E911B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1929" y="3127721"/>
            <a:ext cx="731520" cy="731520"/>
          </a:xfrm>
          <a:prstGeom prst="rect">
            <a:avLst/>
          </a:prstGeom>
        </p:spPr>
      </p:pic>
      <p:pic>
        <p:nvPicPr>
          <p:cNvPr id="13" name="Graphic 12" descr="Gender with solid fill">
            <a:extLst>
              <a:ext uri="{FF2B5EF4-FFF2-40B4-BE49-F238E27FC236}">
                <a16:creationId xmlns:a16="http://schemas.microsoft.com/office/drawing/2014/main" id="{59814DA5-0897-DAFF-46DD-D6238077A5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1929" y="1390268"/>
            <a:ext cx="731520" cy="731520"/>
          </a:xfrm>
          <a:prstGeom prst="rect">
            <a:avLst/>
          </a:prstGeom>
        </p:spPr>
      </p:pic>
      <p:pic>
        <p:nvPicPr>
          <p:cNvPr id="15" name="Graphic 14" descr="Aspiration with solid fill">
            <a:extLst>
              <a:ext uri="{FF2B5EF4-FFF2-40B4-BE49-F238E27FC236}">
                <a16:creationId xmlns:a16="http://schemas.microsoft.com/office/drawing/2014/main" id="{E5BECB9D-B814-24D5-1AD7-9CC5CCE6DA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6679" y="3071833"/>
            <a:ext cx="731520" cy="731520"/>
          </a:xfrm>
          <a:prstGeom prst="rect">
            <a:avLst/>
          </a:prstGeom>
        </p:spPr>
      </p:pic>
      <p:sp>
        <p:nvSpPr>
          <p:cNvPr id="16" name="Text 7">
            <a:extLst>
              <a:ext uri="{FF2B5EF4-FFF2-40B4-BE49-F238E27FC236}">
                <a16:creationId xmlns:a16="http://schemas.microsoft.com/office/drawing/2014/main" id="{0C5F8F8A-2929-1E74-66D4-C01ACF83F8D5}"/>
              </a:ext>
            </a:extLst>
          </p:cNvPr>
          <p:cNvSpPr/>
          <p:nvPr/>
        </p:nvSpPr>
        <p:spPr>
          <a:xfrm>
            <a:off x="594341" y="1487832"/>
            <a:ext cx="2056803" cy="295242"/>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lang="en-US" sz="1200" b="1" kern="0" spc="-12">
                <a:solidFill>
                  <a:srgbClr val="30594F"/>
                </a:solidFill>
                <a:latin typeface="DM Sans" pitchFamily="2" charset="77"/>
              </a:rPr>
              <a:t>Geographical</a:t>
            </a:r>
            <a:endParaRPr kumimoji="0" lang="en-US" sz="1200" b="1" u="none" strike="noStrike" kern="1200" cap="none" spc="0" normalizeH="0" baseline="0" noProof="0">
              <a:ln>
                <a:noFill/>
              </a:ln>
              <a:solidFill>
                <a:prstClr val="black"/>
              </a:solidFill>
              <a:effectLst/>
              <a:uLnTx/>
              <a:uFillTx/>
              <a:latin typeface="DM Sans" pitchFamily="2" charset="77"/>
            </a:endParaRPr>
          </a:p>
        </p:txBody>
      </p:sp>
      <p:pic>
        <p:nvPicPr>
          <p:cNvPr id="18" name="Graphic 17" descr="Earth globe: Americas with solid fill">
            <a:extLst>
              <a:ext uri="{FF2B5EF4-FFF2-40B4-BE49-F238E27FC236}">
                <a16:creationId xmlns:a16="http://schemas.microsoft.com/office/drawing/2014/main" id="{0B2A67EB-FC46-1A5E-1496-D346126998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96094" y="1340147"/>
            <a:ext cx="731520" cy="731520"/>
          </a:xfrm>
          <a:prstGeom prst="rect">
            <a:avLst/>
          </a:prstGeom>
        </p:spPr>
      </p:pic>
      <p:sp>
        <p:nvSpPr>
          <p:cNvPr id="19" name="Text 7">
            <a:extLst>
              <a:ext uri="{FF2B5EF4-FFF2-40B4-BE49-F238E27FC236}">
                <a16:creationId xmlns:a16="http://schemas.microsoft.com/office/drawing/2014/main" id="{669396D6-5E81-8898-63B5-1FABC6824B2F}"/>
              </a:ext>
            </a:extLst>
          </p:cNvPr>
          <p:cNvSpPr/>
          <p:nvPr/>
        </p:nvSpPr>
        <p:spPr>
          <a:xfrm>
            <a:off x="6350380" y="1444721"/>
            <a:ext cx="2056803" cy="295242"/>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lang="en-US" sz="1200" b="1" kern="0" spc="-12">
                <a:solidFill>
                  <a:srgbClr val="30594F"/>
                </a:solidFill>
                <a:latin typeface="DM Sans" pitchFamily="2" charset="77"/>
              </a:rPr>
              <a:t>Demographic</a:t>
            </a:r>
            <a:endParaRPr kumimoji="0" lang="en-US" sz="1200" b="1" u="none" strike="noStrike" kern="1200" cap="none" spc="0" normalizeH="0" baseline="0" noProof="0">
              <a:ln>
                <a:noFill/>
              </a:ln>
              <a:solidFill>
                <a:prstClr val="black"/>
              </a:solidFill>
              <a:effectLst/>
              <a:uLnTx/>
              <a:uFillTx/>
              <a:latin typeface="DM Sans" pitchFamily="2" charset="77"/>
            </a:endParaRPr>
          </a:p>
        </p:txBody>
      </p:sp>
      <p:sp>
        <p:nvSpPr>
          <p:cNvPr id="20" name="Text 7">
            <a:extLst>
              <a:ext uri="{FF2B5EF4-FFF2-40B4-BE49-F238E27FC236}">
                <a16:creationId xmlns:a16="http://schemas.microsoft.com/office/drawing/2014/main" id="{573B9A12-37DE-A31A-8B1A-EF511F9C46D5}"/>
              </a:ext>
            </a:extLst>
          </p:cNvPr>
          <p:cNvSpPr/>
          <p:nvPr/>
        </p:nvSpPr>
        <p:spPr>
          <a:xfrm>
            <a:off x="6350380" y="2828747"/>
            <a:ext cx="2056803" cy="295242"/>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lang="en-US" sz="1200" b="1" kern="0" spc="-12">
                <a:solidFill>
                  <a:srgbClr val="30594F"/>
                </a:solidFill>
                <a:latin typeface="DM Sans" pitchFamily="2" charset="77"/>
              </a:rPr>
              <a:t>Psychological</a:t>
            </a:r>
            <a:endParaRPr kumimoji="0" lang="en-US" sz="1200" b="1" u="none" strike="noStrike" kern="1200" cap="none" spc="0" normalizeH="0" baseline="0" noProof="0">
              <a:ln>
                <a:noFill/>
              </a:ln>
              <a:solidFill>
                <a:prstClr val="black"/>
              </a:solidFill>
              <a:effectLst/>
              <a:uLnTx/>
              <a:uFillTx/>
              <a:latin typeface="DM Sans" pitchFamily="2" charset="77"/>
            </a:endParaRPr>
          </a:p>
        </p:txBody>
      </p:sp>
      <p:sp>
        <p:nvSpPr>
          <p:cNvPr id="21" name="Text 7">
            <a:extLst>
              <a:ext uri="{FF2B5EF4-FFF2-40B4-BE49-F238E27FC236}">
                <a16:creationId xmlns:a16="http://schemas.microsoft.com/office/drawing/2014/main" id="{54865503-11F8-51C0-DD47-E7C399C7E46A}"/>
              </a:ext>
            </a:extLst>
          </p:cNvPr>
          <p:cNvSpPr/>
          <p:nvPr/>
        </p:nvSpPr>
        <p:spPr>
          <a:xfrm>
            <a:off x="594340" y="2795576"/>
            <a:ext cx="2056803" cy="295242"/>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lang="en-US" sz="1200" b="1" kern="0" spc="-12">
                <a:solidFill>
                  <a:srgbClr val="30594F"/>
                </a:solidFill>
                <a:latin typeface="DM Sans" pitchFamily="2" charset="77"/>
              </a:rPr>
              <a:t>Behavioral</a:t>
            </a:r>
            <a:endParaRPr kumimoji="0" lang="en-US" sz="1200" b="1" u="none" strike="noStrike" kern="1200" cap="none" spc="0" normalizeH="0" baseline="0" noProof="0">
              <a:ln>
                <a:noFill/>
              </a:ln>
              <a:solidFill>
                <a:prstClr val="black"/>
              </a:solidFill>
              <a:effectLst/>
              <a:uLnTx/>
              <a:uFillTx/>
              <a:latin typeface="DM Sans" pitchFamily="2" charset="77"/>
            </a:endParaRPr>
          </a:p>
        </p:txBody>
      </p:sp>
      <p:sp>
        <p:nvSpPr>
          <p:cNvPr id="4" name="Shape 0">
            <a:extLst>
              <a:ext uri="{FF2B5EF4-FFF2-40B4-BE49-F238E27FC236}">
                <a16:creationId xmlns:a16="http://schemas.microsoft.com/office/drawing/2014/main" id="{74E80CFD-19AF-A899-D4E8-EC2CB8DDAABA}"/>
              </a:ext>
            </a:extLst>
          </p:cNvPr>
          <p:cNvSpPr/>
          <p:nvPr/>
        </p:nvSpPr>
        <p:spPr>
          <a:xfrm>
            <a:off x="-2502" y="4667133"/>
            <a:ext cx="9146797" cy="476348"/>
          </a:xfrm>
          <a:prstGeom prst="roundRect">
            <a:avLst>
              <a:gd name="adj" fmla="val -191960"/>
            </a:avLst>
          </a:prstGeom>
          <a:solidFill>
            <a:srgbClr val="F4F5FA"/>
          </a:solidFill>
          <a:ln/>
        </p:spPr>
      </p:sp>
      <p:sp>
        <p:nvSpPr>
          <p:cNvPr id="8" name="Shape 1">
            <a:extLst>
              <a:ext uri="{FF2B5EF4-FFF2-40B4-BE49-F238E27FC236}">
                <a16:creationId xmlns:a16="http://schemas.microsoft.com/office/drawing/2014/main" id="{971E2EA3-3455-3062-FF05-AA2A0D41EFCC}"/>
              </a:ext>
            </a:extLst>
          </p:cNvPr>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9" name="Text 2">
            <a:extLst>
              <a:ext uri="{FF2B5EF4-FFF2-40B4-BE49-F238E27FC236}">
                <a16:creationId xmlns:a16="http://schemas.microsoft.com/office/drawing/2014/main" id="{A64F340D-FB89-80F3-C7C3-30AB4301F6F2}"/>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2B2A35"/>
                </a:solidFill>
                <a:latin typeface="DM Sans"/>
              </a:rPr>
              <a:t>Aug 20, 2022 – May 14, 2023 vs Aug 2021 – May 14 2022</a:t>
            </a:r>
            <a:endParaRPr lang="en-US"/>
          </a:p>
        </p:txBody>
      </p:sp>
      <p:sp>
        <p:nvSpPr>
          <p:cNvPr id="10" name="Text 4">
            <a:extLst>
              <a:ext uri="{FF2B5EF4-FFF2-40B4-BE49-F238E27FC236}">
                <a16:creationId xmlns:a16="http://schemas.microsoft.com/office/drawing/2014/main" id="{45232599-3143-7334-D592-59C2D8BC6208}"/>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solidFill>
                  <a:srgbClr val="2B2A35"/>
                </a:solidFill>
                <a:latin typeface="DM Sans"/>
              </a:rPr>
              <a:t>Who will make business happen, Spartans Will</a:t>
            </a:r>
            <a:endParaRPr lang="en-US"/>
          </a:p>
        </p:txBody>
      </p:sp>
      <p:sp>
        <p:nvSpPr>
          <p:cNvPr id="12" name="Text 3">
            <a:extLst>
              <a:ext uri="{FF2B5EF4-FFF2-40B4-BE49-F238E27FC236}">
                <a16:creationId xmlns:a16="http://schemas.microsoft.com/office/drawing/2014/main" id="{33A6BB73-85D1-CAEA-032A-50F9E95D974B}"/>
              </a:ext>
            </a:extLst>
          </p:cNvPr>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latin typeface="DM Sans"/>
                <a:ea typeface="+mn-lt"/>
                <a:cs typeface="Calibri" panose="020F0502020204030204"/>
              </a:rPr>
              <a:t>MSMR</a:t>
            </a:r>
            <a:r>
              <a:rPr kumimoji="0" lang="en-US" sz="600" b="0" i="0" u="none" strike="noStrike" kern="0" cap="none" spc="-12" normalizeH="0" baseline="0" noProof="0">
                <a:ln>
                  <a:noFill/>
                </a:ln>
                <a:effectLst/>
                <a:uLnTx/>
                <a:uFillTx/>
                <a:latin typeface="DM Sans"/>
                <a:ea typeface="+mn-lt"/>
                <a:cs typeface="Calibri" panose="020F0502020204030204"/>
              </a:rPr>
              <a:t> – https://</a:t>
            </a:r>
            <a:r>
              <a:rPr kumimoji="0" lang="en-US" sz="600" b="0" i="0" u="none" strike="noStrike" kern="0" cap="none" spc="-12" normalizeH="0" baseline="0" noProof="0" err="1">
                <a:ln>
                  <a:noFill/>
                </a:ln>
                <a:effectLst/>
                <a:uLnTx/>
                <a:uFillTx/>
                <a:latin typeface="DM Sans"/>
                <a:ea typeface="+mn-lt"/>
                <a:cs typeface="Calibri" panose="020F0502020204030204"/>
              </a:rPr>
              <a:t>broad.msu.</a:t>
            </a:r>
            <a:r>
              <a:rPr lang="en-US" sz="600" kern="0" spc="-12" err="1">
                <a:solidFill>
                  <a:srgbClr val="2B2A35"/>
                </a:solidFill>
                <a:latin typeface="DM Sans"/>
              </a:rPr>
              <a:t>edu</a:t>
            </a:r>
            <a:r>
              <a:rPr kumimoji="0" lang="en-US" sz="600" b="0" i="0" u="none" strike="noStrike" kern="0" cap="none" spc="-12" normalizeH="0" baseline="0" noProof="0">
                <a:ln>
                  <a:noFill/>
                </a:ln>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effectLst/>
              <a:uLnTx/>
              <a:uFillTx/>
              <a:latin typeface="DM Sans"/>
              <a:ea typeface="+mn-ea"/>
              <a:cs typeface="+mn-cs"/>
            </a:endParaRPr>
          </a:p>
        </p:txBody>
      </p:sp>
      <p:sp>
        <p:nvSpPr>
          <p:cNvPr id="14" name="Text 7">
            <a:extLst>
              <a:ext uri="{FF2B5EF4-FFF2-40B4-BE49-F238E27FC236}">
                <a16:creationId xmlns:a16="http://schemas.microsoft.com/office/drawing/2014/main" id="{BD75AF48-CEEE-5161-8812-5114E6712D5C}"/>
              </a:ext>
            </a:extLst>
          </p:cNvPr>
          <p:cNvSpPr/>
          <p:nvPr/>
        </p:nvSpPr>
        <p:spPr>
          <a:xfrm>
            <a:off x="6350380" y="1696780"/>
            <a:ext cx="2056803" cy="1101419"/>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lang="en-US" sz="900" kern="0" spc="-12">
                <a:solidFill>
                  <a:srgbClr val="30594F"/>
                </a:solidFill>
                <a:latin typeface="DM Sans" pitchFamily="2" charset="77"/>
              </a:rPr>
              <a:t>Using demographic factors such as age, gender, occupation income, marital status/ family situation, education, and ethnicity. </a:t>
            </a:r>
            <a:r>
              <a:rPr lang="en-US" sz="900" b="1" kern="0" spc="-12">
                <a:solidFill>
                  <a:srgbClr val="00B050"/>
                </a:solidFill>
                <a:latin typeface="DM Sans" pitchFamily="2" charset="77"/>
              </a:rPr>
              <a:t>We looked at Age, and gender is not a significant differentiator in this case </a:t>
            </a:r>
            <a:endParaRPr kumimoji="0" lang="en-US" sz="900" b="1" u="none" strike="noStrike" kern="1200" cap="none" spc="0" normalizeH="0" baseline="0" noProof="0">
              <a:ln>
                <a:noFill/>
              </a:ln>
              <a:solidFill>
                <a:srgbClr val="00B050"/>
              </a:solidFill>
              <a:effectLst/>
              <a:uLnTx/>
              <a:uFillTx/>
              <a:latin typeface="DM Sans" pitchFamily="2" charset="77"/>
            </a:endParaRPr>
          </a:p>
        </p:txBody>
      </p:sp>
      <p:sp>
        <p:nvSpPr>
          <p:cNvPr id="17" name="Text 7">
            <a:extLst>
              <a:ext uri="{FF2B5EF4-FFF2-40B4-BE49-F238E27FC236}">
                <a16:creationId xmlns:a16="http://schemas.microsoft.com/office/drawing/2014/main" id="{6E1B4AFD-1D98-8592-2E5F-BF53848C381F}"/>
              </a:ext>
            </a:extLst>
          </p:cNvPr>
          <p:cNvSpPr/>
          <p:nvPr/>
        </p:nvSpPr>
        <p:spPr>
          <a:xfrm>
            <a:off x="594340" y="1761964"/>
            <a:ext cx="2056803" cy="1101419"/>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lang="en-US" sz="900" kern="0" spc="-12">
                <a:solidFill>
                  <a:srgbClr val="30594F"/>
                </a:solidFill>
                <a:latin typeface="DM Sans" pitchFamily="2" charset="77"/>
              </a:rPr>
              <a:t>This type of segmentation utilizes information about country, state, city, climate, and population density. </a:t>
            </a:r>
            <a:r>
              <a:rPr lang="en-US" sz="900" b="1" kern="0" spc="-12">
                <a:solidFill>
                  <a:srgbClr val="00B050"/>
                </a:solidFill>
                <a:latin typeface="DM Sans" pitchFamily="2" charset="77"/>
              </a:rPr>
              <a:t>We primarily focused on country, state, and city </a:t>
            </a:r>
            <a:endParaRPr kumimoji="0" lang="en-US" sz="900" b="1" u="none" strike="noStrike" kern="1200" cap="none" spc="0" normalizeH="0" baseline="0" noProof="0">
              <a:ln>
                <a:noFill/>
              </a:ln>
              <a:solidFill>
                <a:srgbClr val="00B050"/>
              </a:solidFill>
              <a:effectLst/>
              <a:uLnTx/>
              <a:uFillTx/>
              <a:latin typeface="DM Sans" pitchFamily="2" charset="77"/>
            </a:endParaRPr>
          </a:p>
        </p:txBody>
      </p:sp>
      <p:sp>
        <p:nvSpPr>
          <p:cNvPr id="22" name="Text 7">
            <a:extLst>
              <a:ext uri="{FF2B5EF4-FFF2-40B4-BE49-F238E27FC236}">
                <a16:creationId xmlns:a16="http://schemas.microsoft.com/office/drawing/2014/main" id="{D70FFCF0-7B4D-8341-EDF9-403E92F1E661}"/>
              </a:ext>
            </a:extLst>
          </p:cNvPr>
          <p:cNvSpPr/>
          <p:nvPr/>
        </p:nvSpPr>
        <p:spPr>
          <a:xfrm>
            <a:off x="6350380" y="3104068"/>
            <a:ext cx="2056803" cy="1101419"/>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lang="en-US" sz="900" kern="0" spc="-12">
                <a:solidFill>
                  <a:srgbClr val="30594F"/>
                </a:solidFill>
                <a:latin typeface="DM Sans" pitchFamily="2" charset="77"/>
              </a:rPr>
              <a:t>Define a customer through their personality traits, values, attitudes, interests and lifestyle. </a:t>
            </a:r>
            <a:r>
              <a:rPr lang="en-US" sz="900" b="1" kern="0" spc="-12">
                <a:solidFill>
                  <a:srgbClr val="00B050"/>
                </a:solidFill>
                <a:latin typeface="DM Sans" pitchFamily="2" charset="77"/>
              </a:rPr>
              <a:t>Here we considered the “Interests” of our target customer group</a:t>
            </a:r>
            <a:endParaRPr kumimoji="0" lang="en-US" sz="900" b="1" u="none" strike="noStrike" kern="1200" cap="none" spc="0" normalizeH="0" baseline="0" noProof="0">
              <a:ln>
                <a:noFill/>
              </a:ln>
              <a:solidFill>
                <a:srgbClr val="00B050"/>
              </a:solidFill>
              <a:effectLst/>
              <a:uLnTx/>
              <a:uFillTx/>
              <a:latin typeface="DM Sans" pitchFamily="2" charset="77"/>
            </a:endParaRPr>
          </a:p>
        </p:txBody>
      </p:sp>
      <p:sp>
        <p:nvSpPr>
          <p:cNvPr id="23" name="Text 7">
            <a:extLst>
              <a:ext uri="{FF2B5EF4-FFF2-40B4-BE49-F238E27FC236}">
                <a16:creationId xmlns:a16="http://schemas.microsoft.com/office/drawing/2014/main" id="{3A370D61-A82E-B724-7E84-35142D6FF447}"/>
              </a:ext>
            </a:extLst>
          </p:cNvPr>
          <p:cNvSpPr/>
          <p:nvPr/>
        </p:nvSpPr>
        <p:spPr>
          <a:xfrm>
            <a:off x="594340" y="3049708"/>
            <a:ext cx="2056803" cy="1101419"/>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lang="en-US" sz="900" kern="0" spc="-12">
                <a:solidFill>
                  <a:srgbClr val="30594F"/>
                </a:solidFill>
                <a:latin typeface="DM Sans" pitchFamily="2" charset="77"/>
              </a:rPr>
              <a:t>Basis how the customer behaves, especially in interactions with the company through their purchase history and frequency, usage patters, brand loyalty, satisfaction and engagement</a:t>
            </a:r>
            <a:endParaRPr kumimoji="0" lang="en-US" sz="900" u="none" strike="noStrike" kern="1200" cap="none" spc="0" normalizeH="0" baseline="0" noProof="0">
              <a:ln>
                <a:noFill/>
              </a:ln>
              <a:solidFill>
                <a:prstClr val="black"/>
              </a:solidFill>
              <a:effectLst/>
              <a:uLnTx/>
              <a:uFillTx/>
              <a:latin typeface="DM Sans" pitchFamily="2" charset="77"/>
            </a:endParaRPr>
          </a:p>
        </p:txBody>
      </p:sp>
      <p:sp>
        <p:nvSpPr>
          <p:cNvPr id="24" name="Text 5">
            <a:extLst>
              <a:ext uri="{FF2B5EF4-FFF2-40B4-BE49-F238E27FC236}">
                <a16:creationId xmlns:a16="http://schemas.microsoft.com/office/drawing/2014/main" id="{E305737E-DA88-0D40-44CF-0E4BAFCC4B1B}"/>
              </a:ext>
            </a:extLst>
          </p:cNvPr>
          <p:cNvSpPr/>
          <p:nvPr/>
        </p:nvSpPr>
        <p:spPr>
          <a:xfrm>
            <a:off x="516219" y="426486"/>
            <a:ext cx="4615173" cy="569994"/>
          </a:xfrm>
          <a:prstGeom prst="rect">
            <a:avLst/>
          </a:prstGeom>
          <a:noFill/>
          <a:ln/>
        </p:spPr>
        <p:txBody>
          <a:bodyPr wrap="square" lIns="0" tIns="0" rIns="0" bIns="0" rtlCol="0" anchor="t"/>
          <a:lstStyle/>
          <a:p>
            <a:r>
              <a:rPr lang="en-US" sz="2200" kern="0" spc="-12">
                <a:solidFill>
                  <a:srgbClr val="30594E"/>
                </a:solidFill>
                <a:latin typeface="DM Serif Display"/>
              </a:rPr>
              <a:t>MS Marketing Research</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rPr>
              <a:t>Market Segmentation</a:t>
            </a:r>
          </a:p>
        </p:txBody>
      </p:sp>
    </p:spTree>
    <p:extLst>
      <p:ext uri="{BB962C8B-B14F-4D97-AF65-F5344CB8AC3E}">
        <p14:creationId xmlns:p14="http://schemas.microsoft.com/office/powerpoint/2010/main" val="3980907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graphicFrame>
        <p:nvGraphicFramePr>
          <p:cNvPr id="21" name="Table 19">
            <a:extLst>
              <a:ext uri="{FF2B5EF4-FFF2-40B4-BE49-F238E27FC236}">
                <a16:creationId xmlns:a16="http://schemas.microsoft.com/office/drawing/2014/main" id="{91971B2F-15EC-BA8E-A622-A5E5CEFB04B3}"/>
              </a:ext>
            </a:extLst>
          </p:cNvPr>
          <p:cNvGraphicFramePr>
            <a:graphicFrameLocks noGrp="1"/>
          </p:cNvGraphicFramePr>
          <p:nvPr>
            <p:extLst>
              <p:ext uri="{D42A27DB-BD31-4B8C-83A1-F6EECF244321}">
                <p14:modId xmlns:p14="http://schemas.microsoft.com/office/powerpoint/2010/main" val="4189873309"/>
              </p:ext>
            </p:extLst>
          </p:nvPr>
        </p:nvGraphicFramePr>
        <p:xfrm>
          <a:off x="4124653" y="1036888"/>
          <a:ext cx="4653860" cy="2545080"/>
        </p:xfrm>
        <a:graphic>
          <a:graphicData uri="http://schemas.openxmlformats.org/drawingml/2006/table">
            <a:tbl>
              <a:tblPr firstRow="1" bandRow="1">
                <a:tableStyleId>{9D7B26C5-4107-4FEC-AEDC-1716B250A1EF}</a:tableStyleId>
              </a:tblPr>
              <a:tblGrid>
                <a:gridCol w="974034">
                  <a:extLst>
                    <a:ext uri="{9D8B030D-6E8A-4147-A177-3AD203B41FA5}">
                      <a16:colId xmlns:a16="http://schemas.microsoft.com/office/drawing/2014/main" val="3354445298"/>
                    </a:ext>
                  </a:extLst>
                </a:gridCol>
                <a:gridCol w="977403">
                  <a:extLst>
                    <a:ext uri="{9D8B030D-6E8A-4147-A177-3AD203B41FA5}">
                      <a16:colId xmlns:a16="http://schemas.microsoft.com/office/drawing/2014/main" val="3454891582"/>
                    </a:ext>
                  </a:extLst>
                </a:gridCol>
                <a:gridCol w="359227">
                  <a:extLst>
                    <a:ext uri="{9D8B030D-6E8A-4147-A177-3AD203B41FA5}">
                      <a16:colId xmlns:a16="http://schemas.microsoft.com/office/drawing/2014/main" val="103194801"/>
                    </a:ext>
                  </a:extLst>
                </a:gridCol>
                <a:gridCol w="1171598">
                  <a:extLst>
                    <a:ext uri="{9D8B030D-6E8A-4147-A177-3AD203B41FA5}">
                      <a16:colId xmlns:a16="http://schemas.microsoft.com/office/drawing/2014/main" val="3610198862"/>
                    </a:ext>
                  </a:extLst>
                </a:gridCol>
                <a:gridCol w="1171598">
                  <a:extLst>
                    <a:ext uri="{9D8B030D-6E8A-4147-A177-3AD203B41FA5}">
                      <a16:colId xmlns:a16="http://schemas.microsoft.com/office/drawing/2014/main" val="3305570091"/>
                    </a:ext>
                  </a:extLst>
                </a:gridCol>
              </a:tblGrid>
              <a:tr h="135439">
                <a:tc>
                  <a:txBody>
                    <a:bodyPr/>
                    <a:lstStyle/>
                    <a:p>
                      <a:r>
                        <a:rPr lang="en-US" sz="1050">
                          <a:latin typeface="DM Sans"/>
                        </a:rPr>
                        <a:t>Users: Country</a:t>
                      </a:r>
                    </a:p>
                  </a:txBody>
                  <a:tcPr marL="45720" marR="45720"/>
                </a:tc>
                <a:tc>
                  <a:txBody>
                    <a:bodyPr/>
                    <a:lstStyle/>
                    <a:p>
                      <a:r>
                        <a:rPr lang="en-US" sz="1050">
                          <a:latin typeface="DM Sans"/>
                        </a:rPr>
                        <a:t>Users: City</a:t>
                      </a:r>
                      <a:endParaRPr lang="en-US"/>
                    </a:p>
                  </a:txBody>
                  <a:tcPr marL="45720" marR="45720">
                    <a:lnR>
                      <a:noFill/>
                    </a:lnR>
                  </a:tcPr>
                </a:tc>
                <a:tc>
                  <a:txBody>
                    <a:bodyPr/>
                    <a:lstStyle/>
                    <a:p>
                      <a:endParaRPr lang="en-US" sz="1050">
                        <a:latin typeface="DM Sans"/>
                      </a:endParaRPr>
                    </a:p>
                  </a:txBody>
                  <a:tcPr marL="45720" marR="4572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050">
                          <a:latin typeface="DM Sans"/>
                        </a:rPr>
                        <a:t>Conversions: Country</a:t>
                      </a:r>
                    </a:p>
                  </a:txBody>
                  <a:tcPr marL="45720" marR="45720">
                    <a:lnL>
                      <a:noFill/>
                    </a:lnL>
                  </a:tcPr>
                </a:tc>
                <a:tc>
                  <a:txBody>
                    <a:bodyPr/>
                    <a:lstStyle/>
                    <a:p>
                      <a:r>
                        <a:rPr lang="en-US" sz="1050">
                          <a:latin typeface="DM Sans"/>
                        </a:rPr>
                        <a:t>Conversions: City</a:t>
                      </a:r>
                    </a:p>
                  </a:txBody>
                  <a:tcPr marL="45720" marR="45720"/>
                </a:tc>
                <a:extLst>
                  <a:ext uri="{0D108BD9-81ED-4DB2-BD59-A6C34878D82A}">
                    <a16:rowId xmlns:a16="http://schemas.microsoft.com/office/drawing/2014/main" val="2161916407"/>
                  </a:ext>
                </a:extLst>
              </a:tr>
              <a:tr h="0">
                <a:tc>
                  <a:txBody>
                    <a:bodyPr/>
                    <a:lstStyle/>
                    <a:p>
                      <a:r>
                        <a:rPr lang="en-US" sz="800">
                          <a:latin typeface="DM Sans"/>
                        </a:rPr>
                        <a:t>United States</a:t>
                      </a:r>
                    </a:p>
                  </a:txBody>
                  <a:tcPr marL="45720" marR="45720">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r>
                        <a:rPr lang="en-US" sz="800">
                          <a:latin typeface="DM Sans"/>
                        </a:rPr>
                        <a:t>East Lansing</a:t>
                      </a:r>
                    </a:p>
                  </a:txBody>
                  <a:tcPr marL="45720" marR="45720">
                    <a:lnL w="12700" cap="flat" cmpd="sng" algn="ctr">
                      <a:solidFill>
                        <a:schemeClr val="bg1">
                          <a:lumMod val="85000"/>
                        </a:schemeClr>
                      </a:solidFill>
                      <a:prstDash val="solid"/>
                      <a:round/>
                      <a:headEnd type="none" w="med" len="med"/>
                      <a:tailEnd type="none" w="med" len="med"/>
                    </a:lnL>
                    <a:lnR>
                      <a:noFill/>
                    </a:lnR>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endParaRPr lang="en-US" sz="800">
                        <a:latin typeface="DM Sans"/>
                      </a:endParaRPr>
                    </a:p>
                  </a:txBody>
                  <a:tcPr marL="45720" marR="45720">
                    <a:lnL>
                      <a:noFill/>
                    </a:lnL>
                    <a:lnR>
                      <a:noFill/>
                    </a:lnR>
                    <a:lnT w="12700" cmpd="sng">
                      <a:noFill/>
                    </a:lnT>
                    <a:lnB>
                      <a:noFill/>
                    </a:lnB>
                    <a:lnTlToBr w="12700" cmpd="sng">
                      <a:noFill/>
                      <a:prstDash val="solid"/>
                    </a:lnTlToBr>
                    <a:lnBlToTr w="12700" cmpd="sng">
                      <a:noFill/>
                      <a:prstDash val="solid"/>
                    </a:lnBlToTr>
                    <a:noFill/>
                  </a:tcPr>
                </a:tc>
                <a:tc>
                  <a:txBody>
                    <a:bodyPr/>
                    <a:lstStyle/>
                    <a:p>
                      <a:r>
                        <a:rPr lang="en-US" sz="800">
                          <a:latin typeface="DM Sans"/>
                        </a:rPr>
                        <a:t>India</a:t>
                      </a:r>
                    </a:p>
                  </a:txBody>
                  <a:tcPr marL="45720" marR="45720">
                    <a:lnL>
                      <a:noFill/>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Hyderabad</a:t>
                      </a:r>
                    </a:p>
                  </a:txBody>
                  <a:tcPr marL="45720" marR="45720">
                    <a:lnL w="12700" cap="flat" cmpd="sng" algn="ctr">
                      <a:solidFill>
                        <a:schemeClr val="bg1">
                          <a:lumMod val="85000"/>
                        </a:schemeClr>
                      </a:solidFill>
                      <a:prstDash val="solid"/>
                      <a:round/>
                      <a:headEnd type="none" w="med" len="med"/>
                      <a:tailEnd type="none" w="med" len="med"/>
                    </a:lnL>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41155757"/>
                  </a:ext>
                </a:extLst>
              </a:tr>
              <a:tr h="0">
                <a:tc>
                  <a:txBody>
                    <a:bodyPr/>
                    <a:lstStyle/>
                    <a:p>
                      <a:r>
                        <a:rPr lang="en-US" sz="800">
                          <a:latin typeface="DM Sans"/>
                        </a:rPr>
                        <a:t>India</a:t>
                      </a:r>
                    </a:p>
                  </a:txBody>
                  <a:tcPr marL="45720" marR="45720">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r>
                        <a:rPr lang="en-US" sz="800">
                          <a:latin typeface="DM Sans"/>
                        </a:rPr>
                        <a:t>Mumbai</a:t>
                      </a:r>
                    </a:p>
                  </a:txBody>
                  <a:tcPr marL="45720" marR="45720">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endParaRPr lang="en-US" sz="800">
                        <a:latin typeface="DM Sans"/>
                      </a:endParaRPr>
                    </a:p>
                  </a:txBody>
                  <a:tcPr marL="45720" marR="45720">
                    <a:lnL>
                      <a:noFill/>
                    </a:lnL>
                    <a:lnR>
                      <a:noFill/>
                    </a:lnR>
                    <a:lnT>
                      <a:noFill/>
                    </a:lnT>
                    <a:lnB>
                      <a:noFill/>
                    </a:lnB>
                    <a:lnTlToBr w="12700" cmpd="sng">
                      <a:noFill/>
                      <a:prstDash val="solid"/>
                    </a:lnTlToBr>
                    <a:lnBlToTr w="12700" cmpd="sng">
                      <a:noFill/>
                      <a:prstDash val="solid"/>
                    </a:lnBlToTr>
                    <a:noFill/>
                  </a:tcPr>
                </a:tc>
                <a:tc>
                  <a:txBody>
                    <a:bodyPr/>
                    <a:lstStyle/>
                    <a:p>
                      <a:r>
                        <a:rPr lang="en-US" sz="800">
                          <a:latin typeface="DM Sans"/>
                        </a:rPr>
                        <a:t>India</a:t>
                      </a:r>
                    </a:p>
                  </a:txBody>
                  <a:tcPr marL="45720" marR="45720">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r>
                        <a:rPr lang="en-US" sz="800">
                          <a:latin typeface="DM Sans"/>
                        </a:rPr>
                        <a:t>Mumbai</a:t>
                      </a:r>
                    </a:p>
                  </a:txBody>
                  <a:tcPr marL="45720" marR="45720">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09943668"/>
                  </a:ext>
                </a:extLst>
              </a:tr>
              <a:tr h="0">
                <a:tc>
                  <a:txBody>
                    <a:bodyPr/>
                    <a:lstStyle/>
                    <a:p>
                      <a:r>
                        <a:rPr lang="en-US" sz="800">
                          <a:latin typeface="DM Sans"/>
                        </a:rPr>
                        <a:t>United States</a:t>
                      </a:r>
                    </a:p>
                  </a:txBody>
                  <a:tcPr marL="45720" marR="45720">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Ashburn</a:t>
                      </a:r>
                    </a:p>
                  </a:txBody>
                  <a:tcPr marL="45720" marR="45720">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marL="45720" marR="45720">
                    <a:lnL>
                      <a:noFill/>
                    </a:lnL>
                    <a:lnR>
                      <a:noFill/>
                    </a:lnR>
                    <a:lnT>
                      <a:noFill/>
                    </a:lnT>
                    <a:lnB>
                      <a:noFill/>
                    </a:lnB>
                    <a:lnTlToBr w="12700" cmpd="sng">
                      <a:noFill/>
                      <a:prstDash val="solid"/>
                    </a:lnTlToBr>
                    <a:lnBlToTr w="12700" cmpd="sng">
                      <a:noFill/>
                      <a:prstDash val="solid"/>
                    </a:lnBlToTr>
                    <a:noFill/>
                  </a:tcPr>
                </a:tc>
                <a:tc>
                  <a:txBody>
                    <a:bodyPr/>
                    <a:lstStyle/>
                    <a:p>
                      <a:r>
                        <a:rPr lang="en-US" sz="800">
                          <a:latin typeface="DM Sans"/>
                        </a:rPr>
                        <a:t>United States</a:t>
                      </a:r>
                    </a:p>
                  </a:txBody>
                  <a:tcPr marL="45720" marR="45720">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(not set)</a:t>
                      </a:r>
                    </a:p>
                  </a:txBody>
                  <a:tcPr marL="45720" marR="45720">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8789431"/>
                  </a:ext>
                </a:extLst>
              </a:tr>
              <a:tr h="0">
                <a:tc>
                  <a:txBody>
                    <a:bodyPr/>
                    <a:lstStyle/>
                    <a:p>
                      <a:r>
                        <a:rPr lang="en-US" sz="800">
                          <a:latin typeface="DM Sans"/>
                        </a:rPr>
                        <a:t>United States</a:t>
                      </a:r>
                    </a:p>
                  </a:txBody>
                  <a:tcPr marL="45720" marR="45720">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(not set)</a:t>
                      </a:r>
                    </a:p>
                  </a:txBody>
                  <a:tcPr marL="45720" marR="45720">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marL="45720" marR="45720">
                    <a:lnL>
                      <a:noFill/>
                    </a:lnL>
                    <a:lnR>
                      <a:noFill/>
                    </a:lnR>
                    <a:lnT>
                      <a:noFill/>
                    </a:lnT>
                    <a:lnB>
                      <a:noFill/>
                    </a:lnB>
                    <a:lnTlToBr w="12700" cmpd="sng">
                      <a:noFill/>
                      <a:prstDash val="solid"/>
                    </a:lnTlToBr>
                    <a:lnBlToTr w="12700" cmpd="sng">
                      <a:noFill/>
                      <a:prstDash val="solid"/>
                    </a:lnBlToTr>
                    <a:noFill/>
                  </a:tcPr>
                </a:tc>
                <a:tc>
                  <a:txBody>
                    <a:bodyPr/>
                    <a:lstStyle/>
                    <a:p>
                      <a:pPr lvl="0">
                        <a:buNone/>
                      </a:pPr>
                      <a:r>
                        <a:rPr lang="en-US" sz="800">
                          <a:latin typeface="DM Sans"/>
                        </a:rPr>
                        <a:t>United States</a:t>
                      </a:r>
                    </a:p>
                  </a:txBody>
                  <a:tcPr marL="45720" marR="45720">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Grand Rapids</a:t>
                      </a:r>
                    </a:p>
                  </a:txBody>
                  <a:tcPr marL="45720" marR="45720">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6571697"/>
                  </a:ext>
                </a:extLst>
              </a:tr>
              <a:tr h="0">
                <a:tc>
                  <a:txBody>
                    <a:bodyPr/>
                    <a:lstStyle/>
                    <a:p>
                      <a:pPr lvl="0">
                        <a:buNone/>
                      </a:pPr>
                      <a:r>
                        <a:rPr lang="en-US" sz="800">
                          <a:latin typeface="DM Sans"/>
                        </a:rPr>
                        <a:t>China</a:t>
                      </a:r>
                    </a:p>
                  </a:txBody>
                  <a:tcPr marL="45720" marR="45720">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(not set)</a:t>
                      </a:r>
                    </a:p>
                  </a:txBody>
                  <a:tcPr marL="45720" marR="45720">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marL="45720" marR="45720">
                    <a:lnL>
                      <a:noFill/>
                    </a:lnL>
                    <a:lnR>
                      <a:noFill/>
                    </a:lnR>
                    <a:lnT>
                      <a:noFill/>
                    </a:lnT>
                    <a:lnB>
                      <a:noFill/>
                    </a:lnB>
                    <a:lnTlToBr w="12700" cmpd="sng">
                      <a:noFill/>
                      <a:prstDash val="solid"/>
                    </a:lnTlToBr>
                    <a:lnBlToTr w="12700" cmpd="sng">
                      <a:noFill/>
                      <a:prstDash val="solid"/>
                    </a:lnBlToTr>
                    <a:noFill/>
                  </a:tcPr>
                </a:tc>
                <a:tc>
                  <a:txBody>
                    <a:bodyPr/>
                    <a:lstStyle/>
                    <a:p>
                      <a:r>
                        <a:rPr lang="en-US" sz="800">
                          <a:latin typeface="DM Sans"/>
                        </a:rPr>
                        <a:t>United States</a:t>
                      </a:r>
                    </a:p>
                  </a:txBody>
                  <a:tcPr marL="45720" marR="45720">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White Plains</a:t>
                      </a:r>
                    </a:p>
                  </a:txBody>
                  <a:tcPr marL="45720" marR="45720">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827617592"/>
                  </a:ext>
                </a:extLst>
              </a:tr>
              <a:tr h="0">
                <a:tc>
                  <a:txBody>
                    <a:bodyPr/>
                    <a:lstStyle/>
                    <a:p>
                      <a:pPr lvl="0">
                        <a:buNone/>
                      </a:pPr>
                      <a:r>
                        <a:rPr lang="en-US" sz="800">
                          <a:latin typeface="DM Sans"/>
                        </a:rPr>
                        <a:t>Taiwan</a:t>
                      </a:r>
                    </a:p>
                  </a:txBody>
                  <a:tcPr marL="45720" marR="45720">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(not set)</a:t>
                      </a:r>
                    </a:p>
                  </a:txBody>
                  <a:tcPr marL="45720" marR="45720">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marL="45720" marR="45720">
                    <a:lnL>
                      <a:noFill/>
                    </a:lnL>
                    <a:lnR>
                      <a:noFill/>
                    </a:lnR>
                    <a:lnT>
                      <a:noFill/>
                    </a:lnT>
                    <a:lnB>
                      <a:noFill/>
                    </a:lnB>
                    <a:lnTlToBr w="12700" cmpd="sng">
                      <a:noFill/>
                      <a:prstDash val="solid"/>
                    </a:lnTlToBr>
                    <a:lnBlToTr w="12700" cmpd="sng">
                      <a:noFill/>
                      <a:prstDash val="solid"/>
                    </a:lnBlToTr>
                    <a:noFill/>
                  </a:tcPr>
                </a:tc>
                <a:tc>
                  <a:txBody>
                    <a:bodyPr/>
                    <a:lstStyle/>
                    <a:p>
                      <a:pPr lvl="0">
                        <a:buNone/>
                      </a:pPr>
                      <a:r>
                        <a:rPr lang="en-US" sz="800">
                          <a:latin typeface="DM Sans"/>
                        </a:rPr>
                        <a:t>United States</a:t>
                      </a:r>
                    </a:p>
                  </a:txBody>
                  <a:tcPr marL="45720" marR="45720">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Lansing</a:t>
                      </a:r>
                    </a:p>
                  </a:txBody>
                  <a:tcPr marL="45720" marR="45720">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00403358"/>
                  </a:ext>
                </a:extLst>
              </a:tr>
              <a:tr h="0">
                <a:tc>
                  <a:txBody>
                    <a:bodyPr/>
                    <a:lstStyle/>
                    <a:p>
                      <a:r>
                        <a:rPr lang="en-US" sz="800">
                          <a:latin typeface="DM Sans"/>
                        </a:rPr>
                        <a:t>United States</a:t>
                      </a:r>
                    </a:p>
                  </a:txBody>
                  <a:tcPr marL="45720" marR="45720">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Chicago</a:t>
                      </a:r>
                    </a:p>
                  </a:txBody>
                  <a:tcPr marL="45720" marR="45720">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marL="45720" marR="45720">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latin typeface="DM Sans"/>
                        </a:rPr>
                        <a:t>United States</a:t>
                      </a:r>
                    </a:p>
                  </a:txBody>
                  <a:tcPr marL="45720" marR="45720">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New York</a:t>
                      </a:r>
                    </a:p>
                  </a:txBody>
                  <a:tcPr marL="45720" marR="45720">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76610157"/>
                  </a:ext>
                </a:extLst>
              </a:tr>
              <a:tr h="0">
                <a:tc>
                  <a:txBody>
                    <a:bodyPr/>
                    <a:lstStyle/>
                    <a:p>
                      <a:r>
                        <a:rPr lang="en-US" sz="800">
                          <a:latin typeface="DM Sans"/>
                        </a:rPr>
                        <a:t>United States</a:t>
                      </a:r>
                    </a:p>
                  </a:txBody>
                  <a:tcPr marL="45720" marR="45720">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Lansing</a:t>
                      </a:r>
                    </a:p>
                  </a:txBody>
                  <a:tcPr marL="45720" marR="45720">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marL="45720" marR="45720">
                    <a:lnL>
                      <a:noFill/>
                    </a:lnL>
                    <a:lnR>
                      <a:noFill/>
                    </a:lnR>
                    <a:lnT>
                      <a:noFill/>
                    </a:lnT>
                    <a:lnB>
                      <a:noFill/>
                    </a:lnB>
                    <a:lnTlToBr w="12700" cmpd="sng">
                      <a:noFill/>
                      <a:prstDash val="solid"/>
                    </a:lnTlToBr>
                    <a:lnBlToTr w="12700" cmpd="sng">
                      <a:noFill/>
                      <a:prstDash val="solid"/>
                    </a:lnBlToTr>
                    <a:noFill/>
                  </a:tcPr>
                </a:tc>
                <a:tc>
                  <a:txBody>
                    <a:bodyPr/>
                    <a:lstStyle/>
                    <a:p>
                      <a:pPr lvl="0">
                        <a:buNone/>
                      </a:pPr>
                      <a:r>
                        <a:rPr lang="en-US" sz="800">
                          <a:latin typeface="DM Sans"/>
                        </a:rPr>
                        <a:t>India</a:t>
                      </a:r>
                    </a:p>
                  </a:txBody>
                  <a:tcPr marL="45720" marR="45720">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Delhi</a:t>
                      </a:r>
                    </a:p>
                  </a:txBody>
                  <a:tcPr marL="45720" marR="45720">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82975587"/>
                  </a:ext>
                </a:extLst>
              </a:tr>
              <a:tr h="0">
                <a:tc>
                  <a:txBody>
                    <a:bodyPr/>
                    <a:lstStyle/>
                    <a:p>
                      <a:r>
                        <a:rPr lang="en-US" sz="800">
                          <a:latin typeface="DM Sans"/>
                        </a:rPr>
                        <a:t>India</a:t>
                      </a:r>
                    </a:p>
                  </a:txBody>
                  <a:tcPr marL="45720" marR="45720">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Hyderabad</a:t>
                      </a:r>
                    </a:p>
                  </a:txBody>
                  <a:tcPr marL="45720" marR="45720">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marL="45720" marR="45720">
                    <a:lnL>
                      <a:noFill/>
                    </a:lnL>
                    <a:lnR>
                      <a:noFill/>
                    </a:lnR>
                    <a:lnT>
                      <a:noFill/>
                    </a:lnT>
                    <a:lnB>
                      <a:noFill/>
                    </a:lnB>
                    <a:lnTlToBr w="12700" cmpd="sng">
                      <a:noFill/>
                      <a:prstDash val="solid"/>
                    </a:lnTlToBr>
                    <a:lnBlToTr w="12700" cmpd="sng">
                      <a:noFill/>
                      <a:prstDash val="solid"/>
                    </a:lnBlToTr>
                    <a:noFill/>
                  </a:tcPr>
                </a:tc>
                <a:tc>
                  <a:txBody>
                    <a:bodyPr/>
                    <a:lstStyle/>
                    <a:p>
                      <a:pPr lvl="0">
                        <a:buNone/>
                      </a:pPr>
                      <a:r>
                        <a:rPr lang="en-US" sz="800">
                          <a:latin typeface="DM Sans"/>
                        </a:rPr>
                        <a:t>Nigeria</a:t>
                      </a:r>
                    </a:p>
                  </a:txBody>
                  <a:tcPr marL="45720" marR="45720">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Lagos</a:t>
                      </a:r>
                    </a:p>
                  </a:txBody>
                  <a:tcPr marL="45720" marR="45720">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44365779"/>
                  </a:ext>
                </a:extLst>
              </a:tr>
              <a:tr h="0">
                <a:tc>
                  <a:txBody>
                    <a:bodyPr/>
                    <a:lstStyle/>
                    <a:p>
                      <a:r>
                        <a:rPr lang="en-US" sz="800">
                          <a:latin typeface="DM Sans"/>
                        </a:rPr>
                        <a:t>United States</a:t>
                      </a:r>
                    </a:p>
                  </a:txBody>
                  <a:tcPr marL="45720" marR="45720">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solidFill>
                      <a:schemeClr val="accent6">
                        <a:lumMod val="20000"/>
                        <a:lumOff val="80000"/>
                      </a:schemeClr>
                    </a:solidFill>
                  </a:tcPr>
                </a:tc>
                <a:tc>
                  <a:txBody>
                    <a:bodyPr/>
                    <a:lstStyle/>
                    <a:p>
                      <a:pPr lvl="0">
                        <a:buNone/>
                      </a:pPr>
                      <a:r>
                        <a:rPr lang="en-US" sz="800">
                          <a:latin typeface="DM Sans"/>
                        </a:rPr>
                        <a:t>New York</a:t>
                      </a:r>
                    </a:p>
                  </a:txBody>
                  <a:tcPr marL="45720" marR="45720">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solidFill>
                      <a:schemeClr val="accent6">
                        <a:lumMod val="20000"/>
                        <a:lumOff val="80000"/>
                      </a:schemeClr>
                    </a:solidFill>
                  </a:tcPr>
                </a:tc>
                <a:tc>
                  <a:txBody>
                    <a:bodyPr/>
                    <a:lstStyle/>
                    <a:p>
                      <a:pPr lvl="0">
                        <a:buNone/>
                      </a:pPr>
                      <a:endParaRPr lang="en-US" sz="800">
                        <a:latin typeface="DM Sans"/>
                      </a:endParaRPr>
                    </a:p>
                  </a:txBody>
                  <a:tcPr marL="45720" marR="45720">
                    <a:lnL>
                      <a:noFill/>
                    </a:lnL>
                    <a:lnR>
                      <a:noFill/>
                    </a:lnR>
                    <a:lnT>
                      <a:noFill/>
                    </a:lnT>
                    <a:lnB w="12700" cmpd="sng">
                      <a:noFill/>
                    </a:lnB>
                    <a:lnTlToBr w="12700" cmpd="sng">
                      <a:noFill/>
                      <a:prstDash val="solid"/>
                    </a:lnTlToBr>
                    <a:lnBlToTr w="12700" cmpd="sng">
                      <a:noFill/>
                      <a:prstDash val="solid"/>
                    </a:lnBlToTr>
                    <a:noFill/>
                  </a:tcPr>
                </a:tc>
                <a:tc>
                  <a:txBody>
                    <a:bodyPr/>
                    <a:lstStyle/>
                    <a:p>
                      <a:pPr lvl="0">
                        <a:buNone/>
                      </a:pPr>
                      <a:r>
                        <a:rPr lang="en-US" sz="800">
                          <a:latin typeface="DM Sans"/>
                        </a:rPr>
                        <a:t>Turkey</a:t>
                      </a:r>
                    </a:p>
                  </a:txBody>
                  <a:tcPr marL="45720" marR="45720">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solidFill>
                      <a:schemeClr val="accent2">
                        <a:lumMod val="20000"/>
                        <a:lumOff val="80000"/>
                      </a:schemeClr>
                    </a:solidFill>
                  </a:tcPr>
                </a:tc>
                <a:tc>
                  <a:txBody>
                    <a:bodyPr/>
                    <a:lstStyle/>
                    <a:p>
                      <a:pPr lvl="0">
                        <a:buNone/>
                      </a:pPr>
                      <a:r>
                        <a:rPr lang="en-US" sz="800">
                          <a:latin typeface="DM Sans"/>
                        </a:rPr>
                        <a:t>Istanbul</a:t>
                      </a:r>
                    </a:p>
                  </a:txBody>
                  <a:tcPr marL="45720" marR="45720">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4056643071"/>
                  </a:ext>
                </a:extLst>
              </a:tr>
            </a:tbl>
          </a:graphicData>
        </a:graphic>
      </p:graphicFrame>
      <p:sp>
        <p:nvSpPr>
          <p:cNvPr id="3" name="Shape 0">
            <a:extLst>
              <a:ext uri="{FF2B5EF4-FFF2-40B4-BE49-F238E27FC236}">
                <a16:creationId xmlns:a16="http://schemas.microsoft.com/office/drawing/2014/main" id="{F8C75B0B-BBD9-6974-BB64-C258C66FF72A}"/>
              </a:ext>
            </a:extLst>
          </p:cNvPr>
          <p:cNvSpPr/>
          <p:nvPr/>
        </p:nvSpPr>
        <p:spPr>
          <a:xfrm>
            <a:off x="-2502" y="4667133"/>
            <a:ext cx="9146797" cy="476348"/>
          </a:xfrm>
          <a:prstGeom prst="roundRect">
            <a:avLst>
              <a:gd name="adj" fmla="val -191960"/>
            </a:avLst>
          </a:prstGeom>
          <a:solidFill>
            <a:srgbClr val="F4F5FA"/>
          </a:solidFill>
          <a:ln/>
        </p:spPr>
      </p:sp>
      <p:sp>
        <p:nvSpPr>
          <p:cNvPr id="4" name="Shape 1">
            <a:extLst>
              <a:ext uri="{FF2B5EF4-FFF2-40B4-BE49-F238E27FC236}">
                <a16:creationId xmlns:a16="http://schemas.microsoft.com/office/drawing/2014/main" id="{19336B5D-7C44-D227-DF97-523CF69E9785}"/>
              </a:ext>
            </a:extLst>
          </p:cNvPr>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5" name="Text 2">
            <a:extLst>
              <a:ext uri="{FF2B5EF4-FFF2-40B4-BE49-F238E27FC236}">
                <a16:creationId xmlns:a16="http://schemas.microsoft.com/office/drawing/2014/main" id="{3A1B3E32-7BE7-422D-6315-04E77A852A0A}"/>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2B2A35"/>
                </a:solidFill>
                <a:latin typeface="DM Sans"/>
              </a:rPr>
              <a:t>Aug 20, 2022 – May 14, 2023 vs Aug 2021 – May 14 2022</a:t>
            </a:r>
            <a:endParaRPr lang="en-US"/>
          </a:p>
        </p:txBody>
      </p:sp>
      <p:sp>
        <p:nvSpPr>
          <p:cNvPr id="6" name="Text 4">
            <a:extLst>
              <a:ext uri="{FF2B5EF4-FFF2-40B4-BE49-F238E27FC236}">
                <a16:creationId xmlns:a16="http://schemas.microsoft.com/office/drawing/2014/main" id="{F45EA6F1-5F6F-4828-07CD-7FFB75279B54}"/>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solidFill>
                  <a:srgbClr val="2B2A35"/>
                </a:solidFill>
                <a:latin typeface="DM Sans"/>
              </a:rPr>
              <a:t>Who will make business happen, Spartans Will</a:t>
            </a:r>
            <a:endParaRPr lang="en-US"/>
          </a:p>
        </p:txBody>
      </p:sp>
      <p:sp>
        <p:nvSpPr>
          <p:cNvPr id="7" name="Text 3">
            <a:extLst>
              <a:ext uri="{FF2B5EF4-FFF2-40B4-BE49-F238E27FC236}">
                <a16:creationId xmlns:a16="http://schemas.microsoft.com/office/drawing/2014/main" id="{0DF935B4-116B-9F18-6565-15FF2F50CD1D}"/>
              </a:ext>
            </a:extLst>
          </p:cNvPr>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latin typeface="DM Sans"/>
                <a:ea typeface="+mn-lt"/>
                <a:cs typeface="Calibri" panose="020F0502020204030204"/>
              </a:rPr>
              <a:t>MSMR</a:t>
            </a:r>
            <a:r>
              <a:rPr kumimoji="0" lang="en-US" sz="600" b="0" i="0" u="none" strike="noStrike" kern="0" cap="none" spc="-12" normalizeH="0" baseline="0" noProof="0">
                <a:ln>
                  <a:noFill/>
                </a:ln>
                <a:effectLst/>
                <a:uLnTx/>
                <a:uFillTx/>
                <a:latin typeface="DM Sans"/>
                <a:ea typeface="+mn-lt"/>
                <a:cs typeface="Calibri" panose="020F0502020204030204"/>
              </a:rPr>
              <a:t> – https://</a:t>
            </a:r>
            <a:r>
              <a:rPr kumimoji="0" lang="en-US" sz="600" b="0" i="0" u="none" strike="noStrike" kern="0" cap="none" spc="-12" normalizeH="0" baseline="0" noProof="0" err="1">
                <a:ln>
                  <a:noFill/>
                </a:ln>
                <a:effectLst/>
                <a:uLnTx/>
                <a:uFillTx/>
                <a:latin typeface="DM Sans"/>
                <a:ea typeface="+mn-lt"/>
                <a:cs typeface="Calibri" panose="020F0502020204030204"/>
              </a:rPr>
              <a:t>broad.msu.</a:t>
            </a:r>
            <a:r>
              <a:rPr lang="en-US" sz="600" kern="0" spc="-12" err="1">
                <a:solidFill>
                  <a:srgbClr val="2B2A35"/>
                </a:solidFill>
                <a:latin typeface="DM Sans"/>
              </a:rPr>
              <a:t>edu</a:t>
            </a:r>
            <a:r>
              <a:rPr kumimoji="0" lang="en-US" sz="600" b="0" i="0" u="none" strike="noStrike" kern="0" cap="none" spc="-12" normalizeH="0" baseline="0" noProof="0">
                <a:ln>
                  <a:noFill/>
                </a:ln>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effectLst/>
              <a:uLnTx/>
              <a:uFillTx/>
              <a:latin typeface="DM Sans"/>
              <a:ea typeface="+mn-ea"/>
              <a:cs typeface="+mn-cs"/>
            </a:endParaRPr>
          </a:p>
        </p:txBody>
      </p:sp>
      <p:sp>
        <p:nvSpPr>
          <p:cNvPr id="8" name="Text 7">
            <a:extLst>
              <a:ext uri="{FF2B5EF4-FFF2-40B4-BE49-F238E27FC236}">
                <a16:creationId xmlns:a16="http://schemas.microsoft.com/office/drawing/2014/main" id="{52510B6B-8873-19E9-54D1-E5CC1EA396C0}"/>
              </a:ext>
            </a:extLst>
          </p:cNvPr>
          <p:cNvSpPr/>
          <p:nvPr/>
        </p:nvSpPr>
        <p:spPr>
          <a:xfrm>
            <a:off x="4124653" y="3725736"/>
            <a:ext cx="3742482" cy="854578"/>
          </a:xfrm>
          <a:prstGeom prst="rect">
            <a:avLst/>
          </a:prstGeom>
          <a:noFill/>
          <a:ln/>
        </p:spPr>
        <p:txBody>
          <a:bodyPr wrap="square" lIns="0" tIns="0" rIns="0" bIns="0" rtlCol="0" anchor="t"/>
          <a:lstStyle/>
          <a:p>
            <a:r>
              <a:rPr lang="en-US" sz="900" kern="0" spc="-12">
                <a:latin typeface="DM Sans" pitchFamily="2" charset="77"/>
              </a:rPr>
              <a:t>Basis the report above and left, we would focus our efforts on the following geographies: </a:t>
            </a:r>
            <a:r>
              <a:rPr lang="en-US" sz="900" b="1" kern="0" spc="-12">
                <a:latin typeface="DM Sans" pitchFamily="2" charset="77"/>
              </a:rPr>
              <a:t>United States, India, China, Taiwan, and Nigeria.</a:t>
            </a:r>
          </a:p>
          <a:p>
            <a:endParaRPr lang="en-US" sz="900" b="1" kern="0" spc="-12">
              <a:latin typeface="DM Sans" pitchFamily="2" charset="77"/>
            </a:endParaRPr>
          </a:p>
          <a:p>
            <a:r>
              <a:rPr lang="en-US" sz="900" kern="0" spc="-12">
                <a:latin typeface="DM Sans" pitchFamily="2" charset="77"/>
              </a:rPr>
              <a:t>Expect for the US, the tables above give us an insight on the cities / regions to target within the country. A deeper dive for the US market in the next slide since it is the largest segment.</a:t>
            </a:r>
          </a:p>
        </p:txBody>
      </p:sp>
      <p:grpSp>
        <p:nvGrpSpPr>
          <p:cNvPr id="14" name="Group 13">
            <a:extLst>
              <a:ext uri="{FF2B5EF4-FFF2-40B4-BE49-F238E27FC236}">
                <a16:creationId xmlns:a16="http://schemas.microsoft.com/office/drawing/2014/main" id="{411ADBAA-FB9D-F3DE-A15A-2971D59A65A2}"/>
              </a:ext>
            </a:extLst>
          </p:cNvPr>
          <p:cNvGrpSpPr/>
          <p:nvPr/>
        </p:nvGrpSpPr>
        <p:grpSpPr>
          <a:xfrm>
            <a:off x="516219" y="2254909"/>
            <a:ext cx="2684181" cy="2263110"/>
            <a:chOff x="3832205" y="478237"/>
            <a:chExt cx="3940194" cy="3557567"/>
          </a:xfrm>
        </p:grpSpPr>
        <p:pic>
          <p:nvPicPr>
            <p:cNvPr id="12" name="Picture 11" descr="A picture containing text, screenshot, number, font&#10;&#10;Description automatically generated">
              <a:extLst>
                <a:ext uri="{FF2B5EF4-FFF2-40B4-BE49-F238E27FC236}">
                  <a16:creationId xmlns:a16="http://schemas.microsoft.com/office/drawing/2014/main" id="{C3BD9853-717E-2256-BC3A-8D04D46BF276}"/>
                </a:ext>
              </a:extLst>
            </p:cNvPr>
            <p:cNvPicPr>
              <a:picLocks noChangeAspect="1"/>
            </p:cNvPicPr>
            <p:nvPr/>
          </p:nvPicPr>
          <p:blipFill rotWithShape="1">
            <a:blip r:embed="rId3"/>
            <a:srcRect l="72129"/>
            <a:stretch/>
          </p:blipFill>
          <p:spPr>
            <a:xfrm>
              <a:off x="5606142" y="478237"/>
              <a:ext cx="2166257" cy="3557567"/>
            </a:xfrm>
            <a:prstGeom prst="rect">
              <a:avLst/>
            </a:prstGeom>
          </p:spPr>
        </p:pic>
        <p:pic>
          <p:nvPicPr>
            <p:cNvPr id="13" name="Picture 12" descr="A picture containing text, screenshot, number, font&#10;&#10;Description automatically generated">
              <a:extLst>
                <a:ext uri="{FF2B5EF4-FFF2-40B4-BE49-F238E27FC236}">
                  <a16:creationId xmlns:a16="http://schemas.microsoft.com/office/drawing/2014/main" id="{49BEB323-6FB2-3FD2-7676-1F3957560486}"/>
                </a:ext>
              </a:extLst>
            </p:cNvPr>
            <p:cNvPicPr>
              <a:picLocks noChangeAspect="1"/>
            </p:cNvPicPr>
            <p:nvPr/>
          </p:nvPicPr>
          <p:blipFill rotWithShape="1">
            <a:blip r:embed="rId3"/>
            <a:srcRect r="76471"/>
            <a:stretch/>
          </p:blipFill>
          <p:spPr>
            <a:xfrm>
              <a:off x="3832205" y="478237"/>
              <a:ext cx="1828800" cy="3557567"/>
            </a:xfrm>
            <a:prstGeom prst="rect">
              <a:avLst/>
            </a:prstGeom>
          </p:spPr>
        </p:pic>
      </p:grpSp>
      <p:sp>
        <p:nvSpPr>
          <p:cNvPr id="11" name="Text 5">
            <a:extLst>
              <a:ext uri="{FF2B5EF4-FFF2-40B4-BE49-F238E27FC236}">
                <a16:creationId xmlns:a16="http://schemas.microsoft.com/office/drawing/2014/main" id="{7894D1EA-8CDC-092B-37B6-08FF572CCB21}"/>
              </a:ext>
            </a:extLst>
          </p:cNvPr>
          <p:cNvSpPr/>
          <p:nvPr/>
        </p:nvSpPr>
        <p:spPr>
          <a:xfrm>
            <a:off x="516219" y="426486"/>
            <a:ext cx="4615173" cy="569994"/>
          </a:xfrm>
          <a:prstGeom prst="rect">
            <a:avLst/>
          </a:prstGeom>
          <a:noFill/>
          <a:ln/>
        </p:spPr>
        <p:txBody>
          <a:bodyPr wrap="square" lIns="0" tIns="0" rIns="0" bIns="0" rtlCol="0" anchor="t"/>
          <a:lstStyle/>
          <a:p>
            <a:r>
              <a:rPr lang="en-US" sz="2200" kern="0" spc="-12">
                <a:solidFill>
                  <a:srgbClr val="30594E"/>
                </a:solidFill>
                <a:latin typeface="DM Serif Display"/>
              </a:rPr>
              <a:t>MS Marketing Research</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rPr>
              <a:t>Market Segmentation: Geography</a:t>
            </a:r>
          </a:p>
        </p:txBody>
      </p:sp>
      <p:sp>
        <p:nvSpPr>
          <p:cNvPr id="15" name="Text 7">
            <a:extLst>
              <a:ext uri="{FF2B5EF4-FFF2-40B4-BE49-F238E27FC236}">
                <a16:creationId xmlns:a16="http://schemas.microsoft.com/office/drawing/2014/main" id="{B11D3A45-54BA-C6BF-E4F8-8FC65B401832}"/>
              </a:ext>
            </a:extLst>
          </p:cNvPr>
          <p:cNvSpPr/>
          <p:nvPr/>
        </p:nvSpPr>
        <p:spPr>
          <a:xfrm>
            <a:off x="516219" y="1330459"/>
            <a:ext cx="2760464" cy="750141"/>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0" cap="none" spc="-12" normalizeH="0" baseline="0" noProof="0">
                <a:ln>
                  <a:noFill/>
                </a:ln>
                <a:effectLst/>
                <a:uLnTx/>
                <a:uFillTx/>
                <a:latin typeface="DM Sans" pitchFamily="2" charset="77"/>
              </a:rPr>
              <a:t>Upon initial analysis, the United States appears to be the primary market in terms of user count. </a:t>
            </a:r>
          </a:p>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0" cap="none" spc="-12" normalizeH="0" baseline="0" noProof="0">
                <a:ln>
                  <a:noFill/>
                </a:ln>
                <a:effectLst/>
                <a:uLnTx/>
                <a:uFillTx/>
                <a:latin typeface="DM Sans" pitchFamily="2" charset="77"/>
              </a:rPr>
              <a:t>However, delving into a more granular level of analysis at the city level, the top 10 locations emerge as follows:</a:t>
            </a:r>
            <a:endParaRPr kumimoji="0" lang="en-US" sz="900" b="0" i="0" u="none" strike="noStrike" kern="1200" cap="none" spc="0" normalizeH="0" baseline="0" noProof="0">
              <a:ln>
                <a:noFill/>
              </a:ln>
              <a:effectLst/>
              <a:uLnTx/>
              <a:uFillTx/>
              <a:latin typeface="DM Sans" pitchFamily="2" charset="77"/>
            </a:endParaRPr>
          </a:p>
        </p:txBody>
      </p:sp>
    </p:spTree>
    <p:extLst>
      <p:ext uri="{BB962C8B-B14F-4D97-AF65-F5344CB8AC3E}">
        <p14:creationId xmlns:p14="http://schemas.microsoft.com/office/powerpoint/2010/main" val="257523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F8C75B0B-BBD9-6974-BB64-C258C66FF72A}"/>
              </a:ext>
            </a:extLst>
          </p:cNvPr>
          <p:cNvSpPr/>
          <p:nvPr/>
        </p:nvSpPr>
        <p:spPr>
          <a:xfrm>
            <a:off x="-2502" y="4667133"/>
            <a:ext cx="9146797" cy="476348"/>
          </a:xfrm>
          <a:prstGeom prst="roundRect">
            <a:avLst>
              <a:gd name="adj" fmla="val -191960"/>
            </a:avLst>
          </a:prstGeom>
          <a:solidFill>
            <a:srgbClr val="F4F5FA"/>
          </a:solidFill>
          <a:ln/>
        </p:spPr>
      </p:sp>
      <p:sp>
        <p:nvSpPr>
          <p:cNvPr id="4" name="Shape 1">
            <a:extLst>
              <a:ext uri="{FF2B5EF4-FFF2-40B4-BE49-F238E27FC236}">
                <a16:creationId xmlns:a16="http://schemas.microsoft.com/office/drawing/2014/main" id="{19336B5D-7C44-D227-DF97-523CF69E9785}"/>
              </a:ext>
            </a:extLst>
          </p:cNvPr>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5" name="Text 2">
            <a:extLst>
              <a:ext uri="{FF2B5EF4-FFF2-40B4-BE49-F238E27FC236}">
                <a16:creationId xmlns:a16="http://schemas.microsoft.com/office/drawing/2014/main" id="{3A1B3E32-7BE7-422D-6315-04E77A852A0A}"/>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2B2A35"/>
                </a:solidFill>
                <a:latin typeface="DM Sans"/>
              </a:rPr>
              <a:t>Aug 20, 2022 – May 14, 2023 vs Aug 2021 – May 14 2022</a:t>
            </a:r>
            <a:endParaRPr lang="en-US"/>
          </a:p>
        </p:txBody>
      </p:sp>
      <p:sp>
        <p:nvSpPr>
          <p:cNvPr id="6" name="Text 4">
            <a:extLst>
              <a:ext uri="{FF2B5EF4-FFF2-40B4-BE49-F238E27FC236}">
                <a16:creationId xmlns:a16="http://schemas.microsoft.com/office/drawing/2014/main" id="{F45EA6F1-5F6F-4828-07CD-7FFB75279B54}"/>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solidFill>
                  <a:srgbClr val="2B2A35"/>
                </a:solidFill>
                <a:latin typeface="DM Sans"/>
              </a:rPr>
              <a:t>Who will make business happen, Spartans Will</a:t>
            </a:r>
            <a:endParaRPr lang="en-US"/>
          </a:p>
        </p:txBody>
      </p:sp>
      <p:sp>
        <p:nvSpPr>
          <p:cNvPr id="7" name="Text 3">
            <a:extLst>
              <a:ext uri="{FF2B5EF4-FFF2-40B4-BE49-F238E27FC236}">
                <a16:creationId xmlns:a16="http://schemas.microsoft.com/office/drawing/2014/main" id="{0DF935B4-116B-9F18-6565-15FF2F50CD1D}"/>
              </a:ext>
            </a:extLst>
          </p:cNvPr>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latin typeface="DM Sans"/>
                <a:ea typeface="+mn-lt"/>
                <a:cs typeface="Calibri" panose="020F0502020204030204"/>
              </a:rPr>
              <a:t>MSMR</a:t>
            </a:r>
            <a:r>
              <a:rPr kumimoji="0" lang="en-US" sz="600" b="0" i="0" u="none" strike="noStrike" kern="0" cap="none" spc="-12" normalizeH="0" baseline="0" noProof="0">
                <a:ln>
                  <a:noFill/>
                </a:ln>
                <a:effectLst/>
                <a:uLnTx/>
                <a:uFillTx/>
                <a:latin typeface="DM Sans"/>
                <a:ea typeface="+mn-lt"/>
                <a:cs typeface="Calibri" panose="020F0502020204030204"/>
              </a:rPr>
              <a:t> – https://</a:t>
            </a:r>
            <a:r>
              <a:rPr kumimoji="0" lang="en-US" sz="600" b="0" i="0" u="none" strike="noStrike" kern="0" cap="none" spc="-12" normalizeH="0" baseline="0" noProof="0" err="1">
                <a:ln>
                  <a:noFill/>
                </a:ln>
                <a:effectLst/>
                <a:uLnTx/>
                <a:uFillTx/>
                <a:latin typeface="DM Sans"/>
                <a:ea typeface="+mn-lt"/>
                <a:cs typeface="Calibri" panose="020F0502020204030204"/>
              </a:rPr>
              <a:t>broad.msu.</a:t>
            </a:r>
            <a:r>
              <a:rPr lang="en-US" sz="600" kern="0" spc="-12" err="1">
                <a:solidFill>
                  <a:srgbClr val="2B2A35"/>
                </a:solidFill>
                <a:latin typeface="DM Sans"/>
              </a:rPr>
              <a:t>edu</a:t>
            </a:r>
            <a:r>
              <a:rPr kumimoji="0" lang="en-US" sz="600" b="0" i="0" u="none" strike="noStrike" kern="0" cap="none" spc="-12" normalizeH="0" baseline="0" noProof="0">
                <a:ln>
                  <a:noFill/>
                </a:ln>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effectLst/>
              <a:uLnTx/>
              <a:uFillTx/>
              <a:latin typeface="DM Sans"/>
              <a:ea typeface="+mn-ea"/>
              <a:cs typeface="+mn-cs"/>
            </a:endParaRPr>
          </a:p>
        </p:txBody>
      </p:sp>
      <p:graphicFrame>
        <p:nvGraphicFramePr>
          <p:cNvPr id="11" name="Table 19">
            <a:extLst>
              <a:ext uri="{FF2B5EF4-FFF2-40B4-BE49-F238E27FC236}">
                <a16:creationId xmlns:a16="http://schemas.microsoft.com/office/drawing/2014/main" id="{0803F540-CFE1-A8CE-6BD6-7088D9B99397}"/>
              </a:ext>
            </a:extLst>
          </p:cNvPr>
          <p:cNvGraphicFramePr>
            <a:graphicFrameLocks noGrp="1"/>
          </p:cNvGraphicFramePr>
          <p:nvPr>
            <p:extLst>
              <p:ext uri="{D42A27DB-BD31-4B8C-83A1-F6EECF244321}">
                <p14:modId xmlns:p14="http://schemas.microsoft.com/office/powerpoint/2010/main" val="3906684241"/>
              </p:ext>
            </p:extLst>
          </p:nvPr>
        </p:nvGraphicFramePr>
        <p:xfrm>
          <a:off x="3970553" y="1109183"/>
          <a:ext cx="4657228" cy="2667000"/>
        </p:xfrm>
        <a:graphic>
          <a:graphicData uri="http://schemas.openxmlformats.org/drawingml/2006/table">
            <a:tbl>
              <a:tblPr firstRow="1" bandRow="1">
                <a:tableStyleId>{9D7B26C5-4107-4FEC-AEDC-1716B250A1EF}</a:tableStyleId>
              </a:tblPr>
              <a:tblGrid>
                <a:gridCol w="642655">
                  <a:extLst>
                    <a:ext uri="{9D8B030D-6E8A-4147-A177-3AD203B41FA5}">
                      <a16:colId xmlns:a16="http://schemas.microsoft.com/office/drawing/2014/main" val="3354445298"/>
                    </a:ext>
                  </a:extLst>
                </a:gridCol>
                <a:gridCol w="1473200">
                  <a:extLst>
                    <a:ext uri="{9D8B030D-6E8A-4147-A177-3AD203B41FA5}">
                      <a16:colId xmlns:a16="http://schemas.microsoft.com/office/drawing/2014/main" val="3454891582"/>
                    </a:ext>
                  </a:extLst>
                </a:gridCol>
                <a:gridCol w="208280">
                  <a:extLst>
                    <a:ext uri="{9D8B030D-6E8A-4147-A177-3AD203B41FA5}">
                      <a16:colId xmlns:a16="http://schemas.microsoft.com/office/drawing/2014/main" val="103194801"/>
                    </a:ext>
                  </a:extLst>
                </a:gridCol>
                <a:gridCol w="1031240">
                  <a:extLst>
                    <a:ext uri="{9D8B030D-6E8A-4147-A177-3AD203B41FA5}">
                      <a16:colId xmlns:a16="http://schemas.microsoft.com/office/drawing/2014/main" val="3610198862"/>
                    </a:ext>
                  </a:extLst>
                </a:gridCol>
                <a:gridCol w="1301853">
                  <a:extLst>
                    <a:ext uri="{9D8B030D-6E8A-4147-A177-3AD203B41FA5}">
                      <a16:colId xmlns:a16="http://schemas.microsoft.com/office/drawing/2014/main" val="3305570091"/>
                    </a:ext>
                  </a:extLst>
                </a:gridCol>
              </a:tblGrid>
              <a:tr h="135439">
                <a:tc>
                  <a:txBody>
                    <a:bodyPr/>
                    <a:lstStyle/>
                    <a:p>
                      <a:r>
                        <a:rPr lang="en-US" sz="1050">
                          <a:latin typeface="DM Sans"/>
                        </a:rPr>
                        <a:t>Users: State</a:t>
                      </a:r>
                    </a:p>
                  </a:txBody>
                  <a:tcPr/>
                </a:tc>
                <a:tc>
                  <a:txBody>
                    <a:bodyPr/>
                    <a:lstStyle/>
                    <a:p>
                      <a:r>
                        <a:rPr lang="en-US" sz="1050">
                          <a:latin typeface="DM Sans"/>
                        </a:rPr>
                        <a:t>Users: City</a:t>
                      </a:r>
                      <a:endParaRPr lang="en-US"/>
                    </a:p>
                  </a:txBody>
                  <a:tcPr>
                    <a:lnR>
                      <a:noFill/>
                    </a:lnR>
                  </a:tcPr>
                </a:tc>
                <a:tc>
                  <a:txBody>
                    <a:bodyPr/>
                    <a:lstStyle/>
                    <a:p>
                      <a:endParaRPr lang="en-US" sz="1050">
                        <a:latin typeface="DM Sans"/>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050">
                          <a:latin typeface="DM Sans"/>
                        </a:rPr>
                        <a:t>Conversions: State</a:t>
                      </a:r>
                    </a:p>
                  </a:txBody>
                  <a:tcPr>
                    <a:lnL>
                      <a:noFill/>
                    </a:lnL>
                  </a:tcPr>
                </a:tc>
                <a:tc>
                  <a:txBody>
                    <a:bodyPr/>
                    <a:lstStyle/>
                    <a:p>
                      <a:r>
                        <a:rPr lang="en-US" sz="1050">
                          <a:latin typeface="DM Sans"/>
                        </a:rPr>
                        <a:t>Conversions: City</a:t>
                      </a:r>
                    </a:p>
                  </a:txBody>
                  <a:tcPr/>
                </a:tc>
                <a:extLst>
                  <a:ext uri="{0D108BD9-81ED-4DB2-BD59-A6C34878D82A}">
                    <a16:rowId xmlns:a16="http://schemas.microsoft.com/office/drawing/2014/main" val="2161916407"/>
                  </a:ext>
                </a:extLst>
              </a:tr>
              <a:tr h="0">
                <a:tc>
                  <a:txBody>
                    <a:bodyPr/>
                    <a:lstStyle/>
                    <a:p>
                      <a:r>
                        <a:rPr lang="en-US" sz="800">
                          <a:latin typeface="DM Sans"/>
                        </a:rPr>
                        <a:t>Michigan</a:t>
                      </a:r>
                    </a:p>
                  </a:txBody>
                  <a:tcPr>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r>
                        <a:rPr lang="en-US" sz="800">
                          <a:latin typeface="DM Sans"/>
                        </a:rPr>
                        <a:t>East Lansing</a:t>
                      </a:r>
                    </a:p>
                  </a:txBody>
                  <a:tcPr>
                    <a:lnL w="12700" cap="flat" cmpd="sng" algn="ctr">
                      <a:solidFill>
                        <a:schemeClr val="bg1">
                          <a:lumMod val="85000"/>
                        </a:schemeClr>
                      </a:solidFill>
                      <a:prstDash val="solid"/>
                      <a:round/>
                      <a:headEnd type="none" w="med" len="med"/>
                      <a:tailEnd type="none" w="med" len="med"/>
                    </a:lnL>
                    <a:lnR>
                      <a:noFill/>
                    </a:lnR>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endParaRPr lang="en-US" sz="800">
                        <a:latin typeface="DM Sans"/>
                      </a:endParaRPr>
                    </a:p>
                  </a:txBody>
                  <a:tcPr>
                    <a:lnL>
                      <a:noFill/>
                    </a:lnL>
                    <a:lnR>
                      <a:noFill/>
                    </a:lnR>
                    <a:lnT w="12700" cmpd="sng">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DM Sans"/>
                          <a:ea typeface="+mn-ea"/>
                          <a:cs typeface="+mn-cs"/>
                        </a:rPr>
                        <a:t>Michigan</a:t>
                      </a:r>
                    </a:p>
                  </a:txBody>
                  <a:tcPr>
                    <a:lnL>
                      <a:noFill/>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Grand Rapids</a:t>
                      </a:r>
                    </a:p>
                  </a:txBody>
                  <a:tcPr>
                    <a:lnL w="12700" cap="flat" cmpd="sng" algn="ctr">
                      <a:solidFill>
                        <a:schemeClr val="bg1">
                          <a:lumMod val="85000"/>
                        </a:schemeClr>
                      </a:solidFill>
                      <a:prstDash val="solid"/>
                      <a:round/>
                      <a:headEnd type="none" w="med" len="med"/>
                      <a:tailEnd type="none" w="med" len="med"/>
                    </a:lnL>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41155757"/>
                  </a:ext>
                </a:extLst>
              </a:tr>
              <a:tr h="0">
                <a:tc>
                  <a:txBody>
                    <a:bodyPr/>
                    <a:lstStyle/>
                    <a:p>
                      <a:r>
                        <a:rPr lang="en-US" sz="800">
                          <a:latin typeface="DM Sans"/>
                        </a:rPr>
                        <a:t>Virginia</a:t>
                      </a: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r>
                        <a:rPr lang="en-US" sz="800">
                          <a:latin typeface="DM Sans"/>
                        </a:rPr>
                        <a:t>Ashburn</a:t>
                      </a:r>
                    </a:p>
                  </a:txBody>
                  <a:tcP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endParaRPr lang="en-US" sz="800">
                        <a:latin typeface="DM Sa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r>
                        <a:rPr lang="en-US" sz="800">
                          <a:latin typeface="DM Sans"/>
                        </a:rPr>
                        <a:t>New York</a:t>
                      </a:r>
                    </a:p>
                  </a:txBody>
                  <a:tcP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r>
                        <a:rPr lang="en-US" sz="800">
                          <a:latin typeface="DM Sans"/>
                        </a:rPr>
                        <a:t>White Plains</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09943668"/>
                  </a:ext>
                </a:extLst>
              </a:tr>
              <a:tr h="0">
                <a:tc>
                  <a:txBody>
                    <a:bodyPr/>
                    <a:lstStyle/>
                    <a:p>
                      <a:r>
                        <a:rPr lang="en-US" sz="800">
                          <a:latin typeface="DM Sans"/>
                        </a:rPr>
                        <a:t>Illinois</a:t>
                      </a: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Chicago</a:t>
                      </a:r>
                    </a:p>
                  </a:txBody>
                  <a:tcP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r>
                        <a:rPr lang="en-US" sz="800">
                          <a:latin typeface="DM Sans"/>
                        </a:rPr>
                        <a:t>Michigan</a:t>
                      </a:r>
                    </a:p>
                  </a:txBody>
                  <a:tcP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Lansing</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8789431"/>
                  </a:ext>
                </a:extLst>
              </a:tr>
              <a:tr h="0">
                <a:tc>
                  <a:txBody>
                    <a:bodyPr/>
                    <a:lstStyle/>
                    <a:p>
                      <a:r>
                        <a:rPr lang="en-US" sz="800">
                          <a:latin typeface="DM Sans"/>
                        </a:rPr>
                        <a:t>Michigan</a:t>
                      </a: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Lansing</a:t>
                      </a:r>
                    </a:p>
                  </a:txBody>
                  <a:tcP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lvl="0">
                        <a:buNone/>
                      </a:pPr>
                      <a:r>
                        <a:rPr lang="en-US" sz="800">
                          <a:latin typeface="DM Sans"/>
                        </a:rPr>
                        <a:t>New York</a:t>
                      </a:r>
                    </a:p>
                  </a:txBody>
                  <a:tcP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New York</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6571697"/>
                  </a:ext>
                </a:extLst>
              </a:tr>
              <a:tr h="0">
                <a:tc>
                  <a:txBody>
                    <a:bodyPr/>
                    <a:lstStyle/>
                    <a:p>
                      <a:pPr lvl="0">
                        <a:buNone/>
                      </a:pPr>
                      <a:r>
                        <a:rPr lang="en-US" sz="800">
                          <a:latin typeface="DM Sans"/>
                        </a:rPr>
                        <a:t>New York</a:t>
                      </a: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New York</a:t>
                      </a:r>
                    </a:p>
                  </a:txBody>
                  <a:tcP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r>
                        <a:rPr lang="en-US" sz="800">
                          <a:latin typeface="DM Sans"/>
                        </a:rPr>
                        <a:t>Florida</a:t>
                      </a:r>
                    </a:p>
                  </a:txBody>
                  <a:tcP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Jacksonville</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827617592"/>
                  </a:ext>
                </a:extLst>
              </a:tr>
              <a:tr h="0">
                <a:tc>
                  <a:txBody>
                    <a:bodyPr/>
                    <a:lstStyle/>
                    <a:p>
                      <a:pPr lvl="0">
                        <a:buNone/>
                      </a:pPr>
                      <a:r>
                        <a:rPr lang="en-US" sz="800">
                          <a:latin typeface="DM Sans"/>
                        </a:rPr>
                        <a:t>Michigan</a:t>
                      </a: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Meridian Charter Township</a:t>
                      </a:r>
                    </a:p>
                  </a:txBody>
                  <a:tcP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r>
                        <a:rPr lang="en-US" sz="800">
                          <a:latin typeface="DM Sans"/>
                        </a:rPr>
                        <a:t>Georgia</a:t>
                      </a:r>
                    </a:p>
                  </a:txBody>
                  <a:tcP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Atlanta</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00403358"/>
                  </a:ext>
                </a:extLst>
              </a:tr>
              <a:tr h="0">
                <a:tc>
                  <a:txBody>
                    <a:bodyPr/>
                    <a:lstStyle/>
                    <a:p>
                      <a:r>
                        <a:rPr lang="en-US" sz="800">
                          <a:latin typeface="DM Sans"/>
                        </a:rPr>
                        <a:t>Georgia</a:t>
                      </a: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Atlanta</a:t>
                      </a:r>
                    </a:p>
                  </a:txBody>
                  <a:tcP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r>
                        <a:rPr lang="en-US" sz="800">
                          <a:latin typeface="DM Sans"/>
                        </a:rPr>
                        <a:t>Michigan</a:t>
                      </a:r>
                    </a:p>
                  </a:txBody>
                  <a:tcP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r>
                        <a:rPr lang="en-US" sz="800">
                          <a:latin typeface="DM Sans"/>
                        </a:rPr>
                        <a:t>East Lansing</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766101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DM Sans"/>
                          <a:ea typeface="+mn-ea"/>
                          <a:cs typeface="+mn-cs"/>
                        </a:rPr>
                        <a:t>Michigan</a:t>
                      </a: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Grand Rapids</a:t>
                      </a:r>
                    </a:p>
                  </a:txBody>
                  <a:tcP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lvl="0">
                        <a:buNone/>
                      </a:pPr>
                      <a:r>
                        <a:rPr lang="en-US" sz="800">
                          <a:latin typeface="DM Sans"/>
                        </a:rPr>
                        <a:t>Michigan</a:t>
                      </a:r>
                    </a:p>
                  </a:txBody>
                  <a:tcP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Meridian Charter Township</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8297558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DM Sans"/>
                          <a:ea typeface="+mn-ea"/>
                          <a:cs typeface="+mn-cs"/>
                        </a:rPr>
                        <a:t>Michigan</a:t>
                      </a: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r>
                        <a:rPr lang="en-US" sz="800">
                          <a:latin typeface="DM Sans"/>
                        </a:rPr>
                        <a:t>Detroit</a:t>
                      </a:r>
                    </a:p>
                  </a:txBody>
                  <a:tcP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tc>
                  <a:txBody>
                    <a:bodyPr/>
                    <a:lstStyle/>
                    <a:p>
                      <a:pPr lvl="0">
                        <a:buNone/>
                      </a:pPr>
                      <a:endParaRPr lang="en-US" sz="800">
                        <a:latin typeface="DM Sa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lvl="0">
                        <a:buNone/>
                      </a:pPr>
                      <a:r>
                        <a:rPr lang="en-US" sz="800">
                          <a:latin typeface="DM Sans"/>
                        </a:rPr>
                        <a:t>Arkansas</a:t>
                      </a:r>
                    </a:p>
                  </a:txBody>
                  <a:tcP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tc>
                  <a:txBody>
                    <a:bodyPr/>
                    <a:lstStyle/>
                    <a:p>
                      <a:pPr lvl="0">
                        <a:buNone/>
                      </a:pPr>
                      <a:r>
                        <a:rPr lang="en-US" sz="800">
                          <a:latin typeface="DM Sans"/>
                        </a:rPr>
                        <a:t>Little Rock</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44365779"/>
                  </a:ext>
                </a:extLst>
              </a:tr>
              <a:tr h="0">
                <a:tc>
                  <a:txBody>
                    <a:bodyPr/>
                    <a:lstStyle/>
                    <a:p>
                      <a:r>
                        <a:rPr lang="en-US" sz="800">
                          <a:latin typeface="DM Sans"/>
                        </a:rPr>
                        <a:t>California</a:t>
                      </a: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solidFill>
                      <a:schemeClr val="accent6">
                        <a:lumMod val="20000"/>
                        <a:lumOff val="80000"/>
                      </a:schemeClr>
                    </a:solidFill>
                  </a:tcPr>
                </a:tc>
                <a:tc>
                  <a:txBody>
                    <a:bodyPr/>
                    <a:lstStyle/>
                    <a:p>
                      <a:pPr lvl="0">
                        <a:buNone/>
                      </a:pPr>
                      <a:r>
                        <a:rPr lang="en-US" sz="800">
                          <a:latin typeface="DM Sans"/>
                        </a:rPr>
                        <a:t>Los Angeles</a:t>
                      </a:r>
                    </a:p>
                  </a:txBody>
                  <a:tcP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solidFill>
                      <a:schemeClr val="accent6">
                        <a:lumMod val="20000"/>
                        <a:lumOff val="80000"/>
                      </a:schemeClr>
                    </a:solidFill>
                  </a:tcPr>
                </a:tc>
                <a:tc>
                  <a:txBody>
                    <a:bodyPr/>
                    <a:lstStyle/>
                    <a:p>
                      <a:pPr lvl="0">
                        <a:buNone/>
                      </a:pPr>
                      <a:endParaRPr lang="en-US" sz="800">
                        <a:latin typeface="DM Sans"/>
                      </a:endParaRPr>
                    </a:p>
                  </a:txBody>
                  <a:tcPr>
                    <a:lnL>
                      <a:noFill/>
                    </a:lnL>
                    <a:lnR>
                      <a:noFill/>
                    </a:lnR>
                    <a:lnT>
                      <a:noFill/>
                    </a:lnT>
                    <a:lnB w="12700" cmpd="sng">
                      <a:noFill/>
                    </a:lnB>
                    <a:lnTlToBr w="12700" cmpd="sng">
                      <a:noFill/>
                      <a:prstDash val="solid"/>
                    </a:lnTlToBr>
                    <a:lnBlToTr w="12700" cmpd="sng">
                      <a:noFill/>
                      <a:prstDash val="solid"/>
                    </a:lnBlToTr>
                    <a:noFill/>
                  </a:tcPr>
                </a:tc>
                <a:tc>
                  <a:txBody>
                    <a:bodyPr/>
                    <a:lstStyle/>
                    <a:p>
                      <a:pPr lvl="0">
                        <a:buNone/>
                      </a:pPr>
                      <a:r>
                        <a:rPr lang="en-US" sz="800">
                          <a:latin typeface="DM Sans"/>
                        </a:rPr>
                        <a:t>Arizona</a:t>
                      </a:r>
                    </a:p>
                  </a:txBody>
                  <a:tcP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solidFill>
                      <a:schemeClr val="accent2">
                        <a:lumMod val="20000"/>
                        <a:lumOff val="80000"/>
                      </a:schemeClr>
                    </a:solidFill>
                  </a:tcPr>
                </a:tc>
                <a:tc>
                  <a:txBody>
                    <a:bodyPr/>
                    <a:lstStyle/>
                    <a:p>
                      <a:pPr lvl="0">
                        <a:buNone/>
                      </a:pPr>
                      <a:r>
                        <a:rPr lang="en-US" sz="800">
                          <a:latin typeface="DM Sans"/>
                        </a:rPr>
                        <a:t>Phoenix</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4056643071"/>
                  </a:ext>
                </a:extLst>
              </a:tr>
            </a:tbl>
          </a:graphicData>
        </a:graphic>
      </p:graphicFrame>
      <p:grpSp>
        <p:nvGrpSpPr>
          <p:cNvPr id="20" name="Group 19">
            <a:extLst>
              <a:ext uri="{FF2B5EF4-FFF2-40B4-BE49-F238E27FC236}">
                <a16:creationId xmlns:a16="http://schemas.microsoft.com/office/drawing/2014/main" id="{CB6A63B9-D924-102E-5943-45FCB6550DF1}"/>
              </a:ext>
            </a:extLst>
          </p:cNvPr>
          <p:cNvGrpSpPr/>
          <p:nvPr/>
        </p:nvGrpSpPr>
        <p:grpSpPr>
          <a:xfrm>
            <a:off x="516219" y="1174059"/>
            <a:ext cx="2642617" cy="2601990"/>
            <a:chOff x="2056459" y="2570251"/>
            <a:chExt cx="1851537" cy="1992503"/>
          </a:xfrm>
        </p:grpSpPr>
        <p:pic>
          <p:nvPicPr>
            <p:cNvPr id="13" name="Picture 12" descr="A screenshot of a cell phone&#10;&#10;Description automatically generated with medium confidence">
              <a:extLst>
                <a:ext uri="{FF2B5EF4-FFF2-40B4-BE49-F238E27FC236}">
                  <a16:creationId xmlns:a16="http://schemas.microsoft.com/office/drawing/2014/main" id="{FC722012-67D3-0C10-6A52-A4B90D91B621}"/>
                </a:ext>
              </a:extLst>
            </p:cNvPr>
            <p:cNvPicPr>
              <a:picLocks noChangeAspect="1"/>
            </p:cNvPicPr>
            <p:nvPr/>
          </p:nvPicPr>
          <p:blipFill>
            <a:blip r:embed="rId3"/>
            <a:stretch>
              <a:fillRect/>
            </a:stretch>
          </p:blipFill>
          <p:spPr>
            <a:xfrm>
              <a:off x="2079196" y="2775051"/>
              <a:ext cx="1828800" cy="1787703"/>
            </a:xfrm>
            <a:prstGeom prst="rect">
              <a:avLst/>
            </a:prstGeom>
          </p:spPr>
        </p:pic>
        <p:pic>
          <p:nvPicPr>
            <p:cNvPr id="17" name="Picture 16">
              <a:extLst>
                <a:ext uri="{FF2B5EF4-FFF2-40B4-BE49-F238E27FC236}">
                  <a16:creationId xmlns:a16="http://schemas.microsoft.com/office/drawing/2014/main" id="{94DDAEBC-59C9-C0C2-7856-C493EC5F21B3}"/>
                </a:ext>
              </a:extLst>
            </p:cNvPr>
            <p:cNvPicPr>
              <a:picLocks noChangeAspect="1"/>
            </p:cNvPicPr>
            <p:nvPr/>
          </p:nvPicPr>
          <p:blipFill rotWithShape="1">
            <a:blip r:embed="rId4"/>
            <a:srcRect b="17022"/>
            <a:stretch/>
          </p:blipFill>
          <p:spPr>
            <a:xfrm>
              <a:off x="2056459" y="2570251"/>
              <a:ext cx="1851537" cy="202931"/>
            </a:xfrm>
            <a:prstGeom prst="rect">
              <a:avLst/>
            </a:prstGeom>
          </p:spPr>
        </p:pic>
        <p:sp>
          <p:nvSpPr>
            <p:cNvPr id="18" name="Rectangle 17">
              <a:extLst>
                <a:ext uri="{FF2B5EF4-FFF2-40B4-BE49-F238E27FC236}">
                  <a16:creationId xmlns:a16="http://schemas.microsoft.com/office/drawing/2014/main" id="{8343A0D2-4C7A-E9B6-5F72-739C471D09D2}"/>
                </a:ext>
              </a:extLst>
            </p:cNvPr>
            <p:cNvSpPr/>
            <p:nvPr/>
          </p:nvSpPr>
          <p:spPr>
            <a:xfrm>
              <a:off x="2305050" y="2616324"/>
              <a:ext cx="415925" cy="12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sz="900" b="1">
                  <a:solidFill>
                    <a:schemeClr val="tx1"/>
                  </a:solidFill>
                </a:rPr>
                <a:t>State</a:t>
              </a:r>
            </a:p>
          </p:txBody>
        </p:sp>
      </p:grpSp>
      <p:sp>
        <p:nvSpPr>
          <p:cNvPr id="22" name="Text 7">
            <a:extLst>
              <a:ext uri="{FF2B5EF4-FFF2-40B4-BE49-F238E27FC236}">
                <a16:creationId xmlns:a16="http://schemas.microsoft.com/office/drawing/2014/main" id="{82C1509F-B520-491A-EBF5-482E7B76B83F}"/>
              </a:ext>
            </a:extLst>
          </p:cNvPr>
          <p:cNvSpPr/>
          <p:nvPr/>
        </p:nvSpPr>
        <p:spPr>
          <a:xfrm>
            <a:off x="516218" y="3879377"/>
            <a:ext cx="5686173" cy="983599"/>
          </a:xfrm>
          <a:prstGeom prst="rect">
            <a:avLst/>
          </a:prstGeom>
          <a:noFill/>
          <a:ln/>
        </p:spPr>
        <p:txBody>
          <a:bodyPr wrap="square" lIns="0" tIns="0" rIns="0" bIns="0" rtlCol="0" anchor="t"/>
          <a:lstStyle/>
          <a:p>
            <a:r>
              <a:rPr lang="en-US" sz="900" kern="0" spc="-12">
                <a:solidFill>
                  <a:schemeClr val="tx1">
                    <a:lumMod val="95000"/>
                    <a:lumOff val="5000"/>
                  </a:schemeClr>
                </a:solidFill>
                <a:latin typeface="DM Sans"/>
              </a:rPr>
              <a:t>Based on the afore mentioned report and analysis, our focus will be directed toward the following states: </a:t>
            </a:r>
            <a:r>
              <a:rPr lang="en-US" sz="900" b="1" kern="0" spc="-12">
                <a:solidFill>
                  <a:schemeClr val="tx1">
                    <a:lumMod val="95000"/>
                    <a:lumOff val="5000"/>
                  </a:schemeClr>
                </a:solidFill>
                <a:latin typeface="DM Sans"/>
              </a:rPr>
              <a:t>Michigan</a:t>
            </a:r>
            <a:r>
              <a:rPr lang="en-US" sz="900" kern="0" spc="-12">
                <a:solidFill>
                  <a:schemeClr val="tx1">
                    <a:lumMod val="95000"/>
                    <a:lumOff val="5000"/>
                  </a:schemeClr>
                </a:solidFill>
                <a:latin typeface="DM Sans"/>
              </a:rPr>
              <a:t>, </a:t>
            </a:r>
            <a:r>
              <a:rPr lang="en-US" sz="900" b="1" kern="0" spc="-12">
                <a:solidFill>
                  <a:schemeClr val="tx1">
                    <a:lumMod val="95000"/>
                    <a:lumOff val="5000"/>
                  </a:schemeClr>
                </a:solidFill>
                <a:latin typeface="DM Sans"/>
              </a:rPr>
              <a:t>Illinois</a:t>
            </a:r>
            <a:r>
              <a:rPr lang="en-US" sz="900" kern="0" spc="-12">
                <a:solidFill>
                  <a:schemeClr val="tx1">
                    <a:lumMod val="95000"/>
                    <a:lumOff val="5000"/>
                  </a:schemeClr>
                </a:solidFill>
                <a:latin typeface="DM Sans"/>
              </a:rPr>
              <a:t>, </a:t>
            </a:r>
            <a:r>
              <a:rPr lang="en-US" sz="900" b="1" kern="0" spc="-12">
                <a:solidFill>
                  <a:schemeClr val="tx1">
                    <a:lumMod val="95000"/>
                    <a:lumOff val="5000"/>
                  </a:schemeClr>
                </a:solidFill>
                <a:latin typeface="DM Sans"/>
              </a:rPr>
              <a:t>Georgia</a:t>
            </a:r>
            <a:r>
              <a:rPr lang="en-US" sz="900" kern="0" spc="-12">
                <a:solidFill>
                  <a:schemeClr val="tx1">
                    <a:lumMod val="95000"/>
                    <a:lumOff val="5000"/>
                  </a:schemeClr>
                </a:solidFill>
                <a:latin typeface="DM Sans"/>
              </a:rPr>
              <a:t>, </a:t>
            </a:r>
            <a:r>
              <a:rPr lang="en-US" sz="900" b="1" kern="0" spc="-12">
                <a:solidFill>
                  <a:schemeClr val="tx1">
                    <a:lumMod val="95000"/>
                    <a:lumOff val="5000"/>
                  </a:schemeClr>
                </a:solidFill>
                <a:latin typeface="DM Sans"/>
              </a:rPr>
              <a:t>New York</a:t>
            </a:r>
            <a:r>
              <a:rPr lang="en-US" sz="900" kern="0" spc="-12">
                <a:solidFill>
                  <a:schemeClr val="tx1">
                    <a:lumMod val="95000"/>
                    <a:lumOff val="5000"/>
                  </a:schemeClr>
                </a:solidFill>
                <a:latin typeface="DM Sans"/>
              </a:rPr>
              <a:t>, and </a:t>
            </a:r>
            <a:r>
              <a:rPr lang="en-US" sz="900" b="1" kern="0" spc="-12">
                <a:solidFill>
                  <a:schemeClr val="tx1">
                    <a:lumMod val="95000"/>
                    <a:lumOff val="5000"/>
                  </a:schemeClr>
                </a:solidFill>
                <a:latin typeface="DM Sans"/>
              </a:rPr>
              <a:t>Virginia</a:t>
            </a:r>
            <a:r>
              <a:rPr lang="en-US" sz="900" kern="0" spc="-12">
                <a:solidFill>
                  <a:schemeClr val="tx1">
                    <a:lumMod val="95000"/>
                    <a:lumOff val="5000"/>
                  </a:schemeClr>
                </a:solidFill>
                <a:latin typeface="DM Sans"/>
              </a:rPr>
              <a:t>.</a:t>
            </a:r>
          </a:p>
          <a:p>
            <a:endParaRPr lang="en-US" sz="900" kern="0" spc="-12">
              <a:solidFill>
                <a:schemeClr val="tx1">
                  <a:lumMod val="95000"/>
                  <a:lumOff val="5000"/>
                </a:schemeClr>
              </a:solidFill>
              <a:latin typeface="DM Sans" pitchFamily="2" charset="77"/>
            </a:endParaRPr>
          </a:p>
          <a:p>
            <a:r>
              <a:rPr lang="en-US" sz="900" kern="0" spc="-12">
                <a:solidFill>
                  <a:schemeClr val="tx1">
                    <a:lumMod val="95000"/>
                    <a:lumOff val="5000"/>
                  </a:schemeClr>
                </a:solidFill>
                <a:latin typeface="DM Sans"/>
              </a:rPr>
              <a:t>Further examining the city-level data, we have gained valuable insights indicating the importance of targeting </a:t>
            </a:r>
            <a:r>
              <a:rPr lang="en-US" sz="900" b="1" kern="0" spc="-12">
                <a:solidFill>
                  <a:schemeClr val="tx1">
                    <a:lumMod val="95000"/>
                    <a:lumOff val="5000"/>
                  </a:schemeClr>
                </a:solidFill>
                <a:latin typeface="DM Sans"/>
              </a:rPr>
              <a:t>Michigan</a:t>
            </a:r>
            <a:r>
              <a:rPr lang="en-US" sz="900" kern="0" spc="-12">
                <a:solidFill>
                  <a:schemeClr val="tx1">
                    <a:lumMod val="95000"/>
                    <a:lumOff val="5000"/>
                  </a:schemeClr>
                </a:solidFill>
                <a:latin typeface="DM Sans"/>
              </a:rPr>
              <a:t> and its neighboring states.</a:t>
            </a:r>
            <a:endParaRPr lang="en-US" sz="900" b="1" kern="0" spc="-12">
              <a:solidFill>
                <a:schemeClr val="tx1">
                  <a:lumMod val="95000"/>
                  <a:lumOff val="5000"/>
                </a:schemeClr>
              </a:solidFill>
              <a:latin typeface="DM Sans"/>
            </a:endParaRPr>
          </a:p>
        </p:txBody>
      </p:sp>
      <p:sp>
        <p:nvSpPr>
          <p:cNvPr id="8" name="Text 5">
            <a:extLst>
              <a:ext uri="{FF2B5EF4-FFF2-40B4-BE49-F238E27FC236}">
                <a16:creationId xmlns:a16="http://schemas.microsoft.com/office/drawing/2014/main" id="{9523A620-16DC-DADE-B398-8EC032898791}"/>
              </a:ext>
            </a:extLst>
          </p:cNvPr>
          <p:cNvSpPr/>
          <p:nvPr/>
        </p:nvSpPr>
        <p:spPr>
          <a:xfrm>
            <a:off x="516219" y="426486"/>
            <a:ext cx="4615173" cy="569994"/>
          </a:xfrm>
          <a:prstGeom prst="rect">
            <a:avLst/>
          </a:prstGeom>
          <a:noFill/>
          <a:ln/>
        </p:spPr>
        <p:txBody>
          <a:bodyPr wrap="square" lIns="0" tIns="0" rIns="0" bIns="0" rtlCol="0" anchor="t"/>
          <a:lstStyle/>
          <a:p>
            <a:r>
              <a:rPr lang="en-US" sz="2200" kern="0" spc="-12">
                <a:solidFill>
                  <a:srgbClr val="30594E"/>
                </a:solidFill>
                <a:latin typeface="DM Serif Display"/>
              </a:rPr>
              <a:t>MS Marketing Research</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rPr>
              <a:t>Market Segmentation: Geography (US)</a:t>
            </a:r>
          </a:p>
        </p:txBody>
      </p:sp>
    </p:spTree>
    <p:extLst>
      <p:ext uri="{BB962C8B-B14F-4D97-AF65-F5344CB8AC3E}">
        <p14:creationId xmlns:p14="http://schemas.microsoft.com/office/powerpoint/2010/main" val="2104519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pic>
        <p:nvPicPr>
          <p:cNvPr id="6" name="Picture 5" descr="A picture containing text, screenshot, font, number&#10;&#10;Description automatically generated">
            <a:extLst>
              <a:ext uri="{FF2B5EF4-FFF2-40B4-BE49-F238E27FC236}">
                <a16:creationId xmlns:a16="http://schemas.microsoft.com/office/drawing/2014/main" id="{AD9E5675-EA7D-819D-EDF3-4F0CD57E9866}"/>
              </a:ext>
            </a:extLst>
          </p:cNvPr>
          <p:cNvPicPr>
            <a:picLocks noChangeAspect="1"/>
          </p:cNvPicPr>
          <p:nvPr/>
        </p:nvPicPr>
        <p:blipFill>
          <a:blip r:embed="rId3"/>
          <a:stretch>
            <a:fillRect/>
          </a:stretch>
        </p:blipFill>
        <p:spPr>
          <a:xfrm>
            <a:off x="760705" y="1303004"/>
            <a:ext cx="3657600" cy="1752951"/>
          </a:xfrm>
          <a:prstGeom prst="rect">
            <a:avLst/>
          </a:prstGeom>
        </p:spPr>
      </p:pic>
      <p:sp>
        <p:nvSpPr>
          <p:cNvPr id="7" name="Text 3">
            <a:extLst>
              <a:ext uri="{FF2B5EF4-FFF2-40B4-BE49-F238E27FC236}">
                <a16:creationId xmlns:a16="http://schemas.microsoft.com/office/drawing/2014/main" id="{A559C88D-27A7-D446-77DF-F99CCBE43602}"/>
              </a:ext>
            </a:extLst>
          </p:cNvPr>
          <p:cNvSpPr/>
          <p:nvPr/>
        </p:nvSpPr>
        <p:spPr>
          <a:xfrm>
            <a:off x="760705" y="3152650"/>
            <a:ext cx="3440525" cy="583916"/>
          </a:xfrm>
          <a:prstGeom prst="rect">
            <a:avLst/>
          </a:prstGeom>
          <a:noFill/>
          <a:ln/>
        </p:spPr>
        <p:txBody>
          <a:bodyPr wrap="square" lIns="0" tIns="0" rIns="0" bIns="0" rtlCol="0" anchor="t"/>
          <a:lstStyle/>
          <a:p>
            <a:r>
              <a:rPr lang="en-US" sz="900" kern="0" spc="-12">
                <a:solidFill>
                  <a:srgbClr val="18453B"/>
                </a:solidFill>
                <a:latin typeface="DM Sans" pitchFamily="2" charset="77"/>
                <a:ea typeface="+mn-lt"/>
                <a:cs typeface="+mn-lt"/>
              </a:rPr>
              <a:t>Two broad affinity categories emerge: </a:t>
            </a:r>
            <a:r>
              <a:rPr lang="en-US" sz="900" b="1" kern="0" spc="-12">
                <a:solidFill>
                  <a:srgbClr val="18453B"/>
                </a:solidFill>
                <a:latin typeface="DM Sans" pitchFamily="2" charset="77"/>
                <a:ea typeface="+mn-lt"/>
                <a:cs typeface="+mn-lt"/>
              </a:rPr>
              <a:t>Media &amp; Entertainment </a:t>
            </a:r>
            <a:r>
              <a:rPr lang="en-US" sz="900" kern="0" spc="-12">
                <a:solidFill>
                  <a:srgbClr val="18453B"/>
                </a:solidFill>
                <a:latin typeface="DM Sans" pitchFamily="2" charset="77"/>
                <a:ea typeface="+mn-lt"/>
                <a:cs typeface="+mn-lt"/>
              </a:rPr>
              <a:t>and </a:t>
            </a:r>
            <a:r>
              <a:rPr lang="en-US" sz="900" b="1" kern="0" spc="-12">
                <a:solidFill>
                  <a:srgbClr val="18453B"/>
                </a:solidFill>
                <a:latin typeface="DM Sans" pitchFamily="2" charset="77"/>
                <a:ea typeface="+mn-lt"/>
                <a:cs typeface="+mn-lt"/>
              </a:rPr>
              <a:t>Lifestyle &amp; Hobbies</a:t>
            </a:r>
            <a:endParaRPr lang="en-US" sz="900" kern="0" spc="-12">
              <a:solidFill>
                <a:srgbClr val="18453B"/>
              </a:solidFill>
              <a:latin typeface="DM Sans" pitchFamily="2" charset="77"/>
              <a:ea typeface="+mn-lt"/>
              <a:cs typeface="+mn-lt"/>
            </a:endParaRPr>
          </a:p>
          <a:p>
            <a:endParaRPr lang="en-US" sz="900" kern="0" spc="-12">
              <a:solidFill>
                <a:srgbClr val="18453B"/>
              </a:solidFill>
              <a:latin typeface="DM Sans" pitchFamily="2" charset="77"/>
              <a:ea typeface="+mn-lt"/>
              <a:cs typeface="+mn-lt"/>
            </a:endParaRPr>
          </a:p>
        </p:txBody>
      </p:sp>
      <p:pic>
        <p:nvPicPr>
          <p:cNvPr id="9" name="Picture 8" descr="A picture containing text, screenshot, font, number&#10;&#10;Description automatically generated">
            <a:extLst>
              <a:ext uri="{FF2B5EF4-FFF2-40B4-BE49-F238E27FC236}">
                <a16:creationId xmlns:a16="http://schemas.microsoft.com/office/drawing/2014/main" id="{ED72AD3D-BCBB-240B-8E52-16A01F909719}"/>
              </a:ext>
            </a:extLst>
          </p:cNvPr>
          <p:cNvPicPr>
            <a:picLocks noChangeAspect="1"/>
          </p:cNvPicPr>
          <p:nvPr/>
        </p:nvPicPr>
        <p:blipFill rotWithShape="1">
          <a:blip r:embed="rId4"/>
          <a:srcRect l="2099" t="3708" b="3005"/>
          <a:stretch/>
        </p:blipFill>
        <p:spPr>
          <a:xfrm>
            <a:off x="4725695" y="1341264"/>
            <a:ext cx="3657600" cy="1718545"/>
          </a:xfrm>
          <a:prstGeom prst="rect">
            <a:avLst/>
          </a:prstGeom>
        </p:spPr>
      </p:pic>
      <p:sp>
        <p:nvSpPr>
          <p:cNvPr id="3" name="Shape 0">
            <a:extLst>
              <a:ext uri="{FF2B5EF4-FFF2-40B4-BE49-F238E27FC236}">
                <a16:creationId xmlns:a16="http://schemas.microsoft.com/office/drawing/2014/main" id="{1F666F7B-866A-A4D7-2A54-0B9A3B1CB15C}"/>
              </a:ext>
            </a:extLst>
          </p:cNvPr>
          <p:cNvSpPr/>
          <p:nvPr/>
        </p:nvSpPr>
        <p:spPr>
          <a:xfrm>
            <a:off x="-2502" y="4667133"/>
            <a:ext cx="9146797" cy="476348"/>
          </a:xfrm>
          <a:prstGeom prst="roundRect">
            <a:avLst>
              <a:gd name="adj" fmla="val -191960"/>
            </a:avLst>
          </a:prstGeom>
          <a:solidFill>
            <a:srgbClr val="F4F5FA"/>
          </a:solidFill>
          <a:ln/>
        </p:spPr>
      </p:sp>
      <p:sp>
        <p:nvSpPr>
          <p:cNvPr id="4" name="Shape 1">
            <a:extLst>
              <a:ext uri="{FF2B5EF4-FFF2-40B4-BE49-F238E27FC236}">
                <a16:creationId xmlns:a16="http://schemas.microsoft.com/office/drawing/2014/main" id="{548F560D-559D-B6C4-7E81-88A0FAC61800}"/>
              </a:ext>
            </a:extLst>
          </p:cNvPr>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5" name="Text 2">
            <a:extLst>
              <a:ext uri="{FF2B5EF4-FFF2-40B4-BE49-F238E27FC236}">
                <a16:creationId xmlns:a16="http://schemas.microsoft.com/office/drawing/2014/main" id="{64F6D5E1-66C7-C156-B43F-6F5529DD0B1C}"/>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2B2A35"/>
                </a:solidFill>
                <a:latin typeface="DM Sans"/>
              </a:rPr>
              <a:t>Aug 20, 2022 – May 14, 2023 vs Aug 2021 – May 14 2022</a:t>
            </a:r>
            <a:endParaRPr lang="en-US"/>
          </a:p>
        </p:txBody>
      </p:sp>
      <p:sp>
        <p:nvSpPr>
          <p:cNvPr id="8" name="Text 4">
            <a:extLst>
              <a:ext uri="{FF2B5EF4-FFF2-40B4-BE49-F238E27FC236}">
                <a16:creationId xmlns:a16="http://schemas.microsoft.com/office/drawing/2014/main" id="{926C3F69-69EA-BB2E-A6A7-6691F720F583}"/>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solidFill>
                  <a:srgbClr val="2B2A35"/>
                </a:solidFill>
                <a:latin typeface="DM Sans"/>
              </a:rPr>
              <a:t>Who will make business happen, Spartans Will</a:t>
            </a:r>
            <a:endParaRPr lang="en-US"/>
          </a:p>
        </p:txBody>
      </p:sp>
      <p:sp>
        <p:nvSpPr>
          <p:cNvPr id="12" name="Text 3">
            <a:extLst>
              <a:ext uri="{FF2B5EF4-FFF2-40B4-BE49-F238E27FC236}">
                <a16:creationId xmlns:a16="http://schemas.microsoft.com/office/drawing/2014/main" id="{1779A310-3F48-E615-CFFB-023B679C8892}"/>
              </a:ext>
            </a:extLst>
          </p:cNvPr>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latin typeface="DM Sans"/>
                <a:ea typeface="+mn-lt"/>
                <a:cs typeface="Calibri" panose="020F0502020204030204"/>
              </a:rPr>
              <a:t>MSMR</a:t>
            </a:r>
            <a:r>
              <a:rPr kumimoji="0" lang="en-US" sz="600" b="0" i="0" u="none" strike="noStrike" kern="0" cap="none" spc="-12" normalizeH="0" baseline="0" noProof="0">
                <a:ln>
                  <a:noFill/>
                </a:ln>
                <a:effectLst/>
                <a:uLnTx/>
                <a:uFillTx/>
                <a:latin typeface="DM Sans"/>
                <a:ea typeface="+mn-lt"/>
                <a:cs typeface="Calibri" panose="020F0502020204030204"/>
              </a:rPr>
              <a:t> – https://</a:t>
            </a:r>
            <a:r>
              <a:rPr kumimoji="0" lang="en-US" sz="600" b="0" i="0" u="none" strike="noStrike" kern="0" cap="none" spc="-12" normalizeH="0" baseline="0" noProof="0" err="1">
                <a:ln>
                  <a:noFill/>
                </a:ln>
                <a:effectLst/>
                <a:uLnTx/>
                <a:uFillTx/>
                <a:latin typeface="DM Sans"/>
                <a:ea typeface="+mn-lt"/>
                <a:cs typeface="Calibri" panose="020F0502020204030204"/>
              </a:rPr>
              <a:t>broad.msu.</a:t>
            </a:r>
            <a:r>
              <a:rPr lang="en-US" sz="600" kern="0" spc="-12" err="1">
                <a:solidFill>
                  <a:srgbClr val="2B2A35"/>
                </a:solidFill>
                <a:latin typeface="DM Sans"/>
              </a:rPr>
              <a:t>edu</a:t>
            </a:r>
            <a:r>
              <a:rPr kumimoji="0" lang="en-US" sz="600" b="0" i="0" u="none" strike="noStrike" kern="0" cap="none" spc="-12" normalizeH="0" baseline="0" noProof="0">
                <a:ln>
                  <a:noFill/>
                </a:ln>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effectLst/>
              <a:uLnTx/>
              <a:uFillTx/>
              <a:latin typeface="DM Sans"/>
              <a:ea typeface="+mn-ea"/>
              <a:cs typeface="+mn-cs"/>
            </a:endParaRPr>
          </a:p>
        </p:txBody>
      </p:sp>
      <p:sp>
        <p:nvSpPr>
          <p:cNvPr id="13" name="Text 7">
            <a:extLst>
              <a:ext uri="{FF2B5EF4-FFF2-40B4-BE49-F238E27FC236}">
                <a16:creationId xmlns:a16="http://schemas.microsoft.com/office/drawing/2014/main" id="{7DA3BF02-F939-C4AA-2E82-A7A03E25ACFB}"/>
              </a:ext>
            </a:extLst>
          </p:cNvPr>
          <p:cNvSpPr/>
          <p:nvPr/>
        </p:nvSpPr>
        <p:spPr>
          <a:xfrm>
            <a:off x="313212" y="3354152"/>
            <a:ext cx="2056803" cy="295242"/>
          </a:xfrm>
          <a:prstGeom prst="rect">
            <a:avLst/>
          </a:prstGeom>
          <a:noFill/>
          <a:ln/>
        </p:spPr>
        <p:txBody>
          <a:bodyPr wrap="square" lIns="0" tIns="0" rIns="0" bIns="0" rtlCol="0" anchor="t"/>
          <a:lstStyle/>
          <a:p>
            <a:pPr marR="0" lvl="0" algn="l" defTabSz="914400" rtl="0" eaLnBrk="1" fontAlgn="auto" latinLnBrk="0" hangingPunct="1">
              <a:lnSpc>
                <a:spcPct val="100000"/>
              </a:lnSpc>
              <a:spcBef>
                <a:spcPts val="0"/>
              </a:spcBef>
              <a:spcAft>
                <a:spcPts val="0"/>
              </a:spcAft>
              <a:buClrTx/>
              <a:buSzTx/>
              <a:tabLst/>
              <a:defRPr/>
            </a:pPr>
            <a:endParaRPr kumimoji="0" lang="en-US" sz="1200" b="1" i="1" u="none" strike="noStrike" kern="1200" cap="none" spc="0" normalizeH="0" baseline="0" noProof="0">
              <a:ln>
                <a:noFill/>
              </a:ln>
              <a:solidFill>
                <a:prstClr val="black"/>
              </a:solidFill>
              <a:effectLst/>
              <a:uLnTx/>
              <a:uFillTx/>
              <a:latin typeface="DM Sans" pitchFamily="2" charset="77"/>
            </a:endParaRPr>
          </a:p>
        </p:txBody>
      </p:sp>
      <p:sp>
        <p:nvSpPr>
          <p:cNvPr id="14" name="Text 3">
            <a:extLst>
              <a:ext uri="{FF2B5EF4-FFF2-40B4-BE49-F238E27FC236}">
                <a16:creationId xmlns:a16="http://schemas.microsoft.com/office/drawing/2014/main" id="{EB551D81-B4F9-EA15-6DDC-E45605EDFF20}"/>
              </a:ext>
            </a:extLst>
          </p:cNvPr>
          <p:cNvSpPr/>
          <p:nvPr/>
        </p:nvSpPr>
        <p:spPr>
          <a:xfrm>
            <a:off x="4742466" y="3152650"/>
            <a:ext cx="4272138" cy="583916"/>
          </a:xfrm>
          <a:prstGeom prst="rect">
            <a:avLst/>
          </a:prstGeom>
          <a:noFill/>
          <a:ln/>
        </p:spPr>
        <p:txBody>
          <a:bodyPr wrap="square" lIns="0" tIns="0" rIns="0" bIns="0" rtlCol="0" anchor="t"/>
          <a:lstStyle/>
          <a:p>
            <a:r>
              <a:rPr lang="en-US" sz="900" kern="0" spc="-12">
                <a:solidFill>
                  <a:srgbClr val="18453B"/>
                </a:solidFill>
                <a:latin typeface="DM Sans" pitchFamily="2" charset="77"/>
                <a:ea typeface="+mn-lt"/>
                <a:cs typeface="+mn-lt"/>
              </a:rPr>
              <a:t>Two broad affinity categories emerge: </a:t>
            </a:r>
            <a:r>
              <a:rPr lang="en-US" sz="900" b="1" kern="0" spc="-12">
                <a:solidFill>
                  <a:srgbClr val="18453B"/>
                </a:solidFill>
                <a:latin typeface="DM Sans" pitchFamily="2" charset="77"/>
                <a:ea typeface="+mn-lt"/>
                <a:cs typeface="+mn-lt"/>
              </a:rPr>
              <a:t>Education </a:t>
            </a:r>
            <a:r>
              <a:rPr lang="en-US" sz="900" kern="0" spc="-12">
                <a:solidFill>
                  <a:srgbClr val="18453B"/>
                </a:solidFill>
                <a:latin typeface="DM Sans" pitchFamily="2" charset="77"/>
                <a:ea typeface="+mn-lt"/>
                <a:cs typeface="+mn-lt"/>
              </a:rPr>
              <a:t>and</a:t>
            </a:r>
            <a:r>
              <a:rPr lang="en-US" sz="900" b="1" kern="0" spc="-12">
                <a:solidFill>
                  <a:srgbClr val="18453B"/>
                </a:solidFill>
                <a:latin typeface="DM Sans" pitchFamily="2" charset="77"/>
                <a:ea typeface="+mn-lt"/>
                <a:cs typeface="+mn-lt"/>
              </a:rPr>
              <a:t> Employment</a:t>
            </a:r>
            <a:endParaRPr lang="en-US" sz="900" kern="0" spc="-12">
              <a:solidFill>
                <a:srgbClr val="18453B"/>
              </a:solidFill>
              <a:latin typeface="DM Sans" pitchFamily="2" charset="77"/>
              <a:ea typeface="+mn-lt"/>
              <a:cs typeface="+mn-lt"/>
            </a:endParaRPr>
          </a:p>
          <a:p>
            <a:endParaRPr lang="en-US" sz="900" kern="0" spc="-12">
              <a:solidFill>
                <a:srgbClr val="18453B"/>
              </a:solidFill>
              <a:latin typeface="DM Sans" pitchFamily="2" charset="77"/>
              <a:ea typeface="+mn-lt"/>
              <a:cs typeface="+mn-lt"/>
            </a:endParaRPr>
          </a:p>
        </p:txBody>
      </p:sp>
      <p:sp>
        <p:nvSpPr>
          <p:cNvPr id="15" name="Text 3">
            <a:extLst>
              <a:ext uri="{FF2B5EF4-FFF2-40B4-BE49-F238E27FC236}">
                <a16:creationId xmlns:a16="http://schemas.microsoft.com/office/drawing/2014/main" id="{B56E876E-6895-B78B-59EA-CE7E2551817C}"/>
              </a:ext>
            </a:extLst>
          </p:cNvPr>
          <p:cNvSpPr/>
          <p:nvPr/>
        </p:nvSpPr>
        <p:spPr>
          <a:xfrm>
            <a:off x="4742466" y="4124257"/>
            <a:ext cx="3440525" cy="541832"/>
          </a:xfrm>
          <a:prstGeom prst="rect">
            <a:avLst/>
          </a:prstGeom>
          <a:noFill/>
          <a:ln/>
        </p:spPr>
        <p:txBody>
          <a:bodyPr wrap="square" lIns="0" tIns="0" rIns="0" bIns="0" rtlCol="0" anchor="t"/>
          <a:lstStyle/>
          <a:p>
            <a:endParaRPr lang="en-US" sz="900" kern="0" spc="-12">
              <a:solidFill>
                <a:srgbClr val="18453B"/>
              </a:solidFill>
              <a:latin typeface="DM Sans" pitchFamily="2" charset="77"/>
              <a:ea typeface="+mn-lt"/>
              <a:cs typeface="+mn-lt"/>
            </a:endParaRPr>
          </a:p>
        </p:txBody>
      </p:sp>
      <p:sp>
        <p:nvSpPr>
          <p:cNvPr id="10" name="Text 5">
            <a:extLst>
              <a:ext uri="{FF2B5EF4-FFF2-40B4-BE49-F238E27FC236}">
                <a16:creationId xmlns:a16="http://schemas.microsoft.com/office/drawing/2014/main" id="{18BEC979-6ADC-8209-17FD-AABDF86F3AB8}"/>
              </a:ext>
            </a:extLst>
          </p:cNvPr>
          <p:cNvSpPr/>
          <p:nvPr/>
        </p:nvSpPr>
        <p:spPr>
          <a:xfrm>
            <a:off x="516219" y="426486"/>
            <a:ext cx="4615173" cy="569994"/>
          </a:xfrm>
          <a:prstGeom prst="rect">
            <a:avLst/>
          </a:prstGeom>
          <a:noFill/>
          <a:ln/>
        </p:spPr>
        <p:txBody>
          <a:bodyPr wrap="square" lIns="0" tIns="0" rIns="0" bIns="0" rtlCol="0" anchor="t"/>
          <a:lstStyle/>
          <a:p>
            <a:r>
              <a:rPr lang="en-US" sz="2200" kern="0" spc="-12">
                <a:solidFill>
                  <a:srgbClr val="30594E"/>
                </a:solidFill>
                <a:latin typeface="DM Serif Display"/>
              </a:rPr>
              <a:t>MS Marketing Research</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rPr>
              <a:t>Market Segmentation: Behavioral</a:t>
            </a:r>
          </a:p>
        </p:txBody>
      </p:sp>
    </p:spTree>
    <p:extLst>
      <p:ext uri="{BB962C8B-B14F-4D97-AF65-F5344CB8AC3E}">
        <p14:creationId xmlns:p14="http://schemas.microsoft.com/office/powerpoint/2010/main" val="771326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bg>
      <p:bgPr>
        <a:solidFill>
          <a:srgbClr val="F4F5FA"/>
        </a:solidFill>
        <a:effectLst/>
      </p:bgPr>
    </p:bg>
    <p:spTree>
      <p:nvGrpSpPr>
        <p:cNvPr id="1" name=""/>
        <p:cNvGrpSpPr/>
        <p:nvPr/>
      </p:nvGrpSpPr>
      <p:grpSpPr>
        <a:xfrm>
          <a:off x="0" y="0"/>
          <a:ext cx="0" cy="0"/>
          <a:chOff x="0" y="0"/>
          <a:chExt cx="0" cy="0"/>
        </a:xfrm>
      </p:grpSpPr>
      <p:sp>
        <p:nvSpPr>
          <p:cNvPr id="3" name="Shape 0"/>
          <p:cNvSpPr/>
          <p:nvPr/>
        </p:nvSpPr>
        <p:spPr>
          <a:xfrm>
            <a:off x="-2502" y="4667133"/>
            <a:ext cx="9146797" cy="476348"/>
          </a:xfrm>
          <a:prstGeom prst="roundRect">
            <a:avLst>
              <a:gd name="adj" fmla="val -191960"/>
            </a:avLst>
          </a:prstGeom>
          <a:solidFill>
            <a:srgbClr val="F4F5FA"/>
          </a:solidFill>
          <a:ln/>
        </p:spPr>
      </p:sp>
      <p:sp>
        <p:nvSpPr>
          <p:cNvPr id="4" name="Shape 1"/>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8" name="Text 5"/>
          <p:cNvSpPr/>
          <p:nvPr/>
        </p:nvSpPr>
        <p:spPr>
          <a:xfrm>
            <a:off x="532953" y="1939373"/>
            <a:ext cx="2383241" cy="1110810"/>
          </a:xfrm>
          <a:prstGeom prst="rect">
            <a:avLst/>
          </a:prstGeom>
          <a:noFill/>
          <a:ln/>
        </p:spPr>
        <p:txBody>
          <a:bodyPr wrap="square" lIns="0" tIns="0" rIns="0" bIns="0" rtlCol="0" anchor="t"/>
          <a:lstStyle/>
          <a:p>
            <a:r>
              <a:rPr lang="en-US" sz="900" kern="0" spc="-12" err="1">
                <a:solidFill>
                  <a:srgbClr val="18453B"/>
                </a:solidFill>
                <a:latin typeface="DM Sans" pitchFamily="2" charset="77"/>
                <a:ea typeface="+mn-lt"/>
                <a:cs typeface="+mn-lt"/>
              </a:rPr>
              <a:t>Quirks.com</a:t>
            </a:r>
            <a:r>
              <a:rPr lang="en-US" sz="900" kern="0" spc="-12">
                <a:solidFill>
                  <a:srgbClr val="18453B"/>
                </a:solidFill>
                <a:latin typeface="DM Sans" pitchFamily="2" charset="77"/>
                <a:ea typeface="+mn-lt"/>
                <a:cs typeface="+mn-lt"/>
              </a:rPr>
              <a:t>, place for the “best, brightest and boldest” in marketing research, is amongst the top 10 in both the years. It lists out top marketing research degree programs. </a:t>
            </a:r>
          </a:p>
          <a:p>
            <a:endParaRPr lang="en-US" sz="900" kern="0" spc="-12">
              <a:solidFill>
                <a:srgbClr val="18453B"/>
              </a:solidFill>
              <a:latin typeface="DM Sans" pitchFamily="2" charset="77"/>
              <a:ea typeface="+mn-lt"/>
              <a:cs typeface="+mn-lt"/>
            </a:endParaRPr>
          </a:p>
          <a:p>
            <a:r>
              <a:rPr lang="en-US" sz="900" kern="0" spc="-12">
                <a:solidFill>
                  <a:srgbClr val="18453B"/>
                </a:solidFill>
                <a:latin typeface="DM Sans"/>
                <a:ea typeface="+mn-lt"/>
                <a:cs typeface="+mn-lt"/>
              </a:rPr>
              <a:t>2021-22 also had Green books/display amongst the top 10 Sources/Medium for new users</a:t>
            </a:r>
          </a:p>
        </p:txBody>
      </p:sp>
      <p:sp>
        <p:nvSpPr>
          <p:cNvPr id="9" name="Text 6"/>
          <p:cNvSpPr/>
          <p:nvPr/>
        </p:nvSpPr>
        <p:spPr>
          <a:xfrm>
            <a:off x="582650" y="3867408"/>
            <a:ext cx="2194560" cy="576263"/>
          </a:xfrm>
          <a:prstGeom prst="rect">
            <a:avLst/>
          </a:prstGeom>
          <a:noFill/>
          <a:ln/>
        </p:spPr>
        <p:txBody>
          <a:bodyPr wrap="square" lIns="0" tIns="0" rIns="0" bIns="0" rtlCol="0" anchor="t"/>
          <a:lstStyle/>
          <a:p>
            <a:r>
              <a:rPr lang="en-US" sz="900" kern="0" spc="-12">
                <a:solidFill>
                  <a:srgbClr val="18453B"/>
                </a:solidFill>
                <a:latin typeface="DM Sans" pitchFamily="2" charset="77"/>
                <a:ea typeface="+mn-lt"/>
                <a:cs typeface="+mn-lt"/>
              </a:rPr>
              <a:t>MSU should advertise the collaborations by their faculties and encourage to improve them</a:t>
            </a:r>
          </a:p>
        </p:txBody>
      </p:sp>
      <p:sp>
        <p:nvSpPr>
          <p:cNvPr id="10" name="Text 7"/>
          <p:cNvSpPr/>
          <p:nvPr/>
        </p:nvSpPr>
        <p:spPr>
          <a:xfrm>
            <a:off x="6296988" y="1955732"/>
            <a:ext cx="2194560" cy="853367"/>
          </a:xfrm>
          <a:prstGeom prst="rect">
            <a:avLst/>
          </a:prstGeom>
          <a:noFill/>
          <a:ln/>
        </p:spPr>
        <p:txBody>
          <a:bodyPr wrap="square" lIns="0" tIns="0" rIns="0" bIns="0" rtlCol="0" anchor="t"/>
          <a:lstStyle/>
          <a:p>
            <a:r>
              <a:rPr lang="en-US" sz="900" kern="0" spc="-12">
                <a:solidFill>
                  <a:srgbClr val="18453B"/>
                </a:solidFill>
                <a:latin typeface="DM Sans"/>
                <a:ea typeface="+mn-lt"/>
                <a:cs typeface="+mn-lt"/>
              </a:rPr>
              <a:t>Advertising how good the program is not only on the program website, but other common places where students search for the best programs, however the number of users for this were too small to make this a responsible conclusion</a:t>
            </a:r>
          </a:p>
        </p:txBody>
      </p:sp>
      <p:sp>
        <p:nvSpPr>
          <p:cNvPr id="11" name="Text 8"/>
          <p:cNvSpPr/>
          <p:nvPr/>
        </p:nvSpPr>
        <p:spPr>
          <a:xfrm>
            <a:off x="6328047" y="3822320"/>
            <a:ext cx="2283000" cy="853367"/>
          </a:xfrm>
          <a:prstGeom prst="rect">
            <a:avLst/>
          </a:prstGeom>
          <a:noFill/>
          <a:ln/>
        </p:spPr>
        <p:txBody>
          <a:bodyPr wrap="square" lIns="0" tIns="0" rIns="0" bIns="0" rtlCol="0" anchor="t"/>
          <a:lstStyle/>
          <a:p>
            <a:r>
              <a:rPr lang="en-US" sz="900" kern="0" spc="-12">
                <a:solidFill>
                  <a:srgbClr val="18453B"/>
                </a:solidFill>
                <a:latin typeface="DM Sans" pitchFamily="2" charset="77"/>
                <a:ea typeface="+mn-lt"/>
                <a:cs typeface="+mn-lt"/>
              </a:rPr>
              <a:t>MSU should advertise its ranking amongst different ranking platforms. Some suggested platform basis the Analytics reports:</a:t>
            </a:r>
          </a:p>
          <a:p>
            <a:pPr marL="171450" indent="-171450">
              <a:buFont typeface="Arial" panose="020B0604020202020204" pitchFamily="34" charset="0"/>
              <a:buChar char="•"/>
            </a:pPr>
            <a:r>
              <a:rPr lang="en-US" sz="900" kern="0" spc="-12" err="1">
                <a:solidFill>
                  <a:srgbClr val="18453B"/>
                </a:solidFill>
                <a:latin typeface="DM Sans" pitchFamily="2" charset="77"/>
                <a:ea typeface="+mn-lt"/>
                <a:cs typeface="+mn-lt"/>
              </a:rPr>
              <a:t>collegeconsensus.com</a:t>
            </a:r>
            <a:r>
              <a:rPr lang="en-US" sz="900" kern="0" spc="-12">
                <a:solidFill>
                  <a:srgbClr val="18453B"/>
                </a:solidFill>
                <a:latin typeface="DM Sans" pitchFamily="2" charset="77"/>
                <a:ea typeface="+mn-lt"/>
                <a:cs typeface="+mn-lt"/>
              </a:rPr>
              <a:t>,</a:t>
            </a:r>
          </a:p>
          <a:p>
            <a:pPr marL="171450" indent="-171450">
              <a:buFont typeface="Arial" panose="020B0604020202020204" pitchFamily="34" charset="0"/>
              <a:buChar char="•"/>
            </a:pPr>
            <a:r>
              <a:rPr lang="en-US" sz="900" kern="0" spc="-12" err="1">
                <a:solidFill>
                  <a:srgbClr val="18453B"/>
                </a:solidFill>
                <a:latin typeface="DM Sans" pitchFamily="2" charset="77"/>
                <a:ea typeface="+mn-lt"/>
                <a:cs typeface="+mn-lt"/>
              </a:rPr>
              <a:t>bestcollegereviews.org</a:t>
            </a:r>
            <a:r>
              <a:rPr lang="en-US" sz="900" kern="0" spc="-12">
                <a:solidFill>
                  <a:srgbClr val="18453B"/>
                </a:solidFill>
                <a:latin typeface="DM Sans" pitchFamily="2" charset="77"/>
                <a:ea typeface="+mn-lt"/>
                <a:cs typeface="+mn-lt"/>
              </a:rPr>
              <a:t>, </a:t>
            </a:r>
          </a:p>
          <a:p>
            <a:pPr marL="171450" indent="-171450">
              <a:buFont typeface="Arial" panose="020B0604020202020204" pitchFamily="34" charset="0"/>
              <a:buChar char="•"/>
            </a:pPr>
            <a:r>
              <a:rPr lang="en-US" sz="900" kern="0" spc="-12">
                <a:solidFill>
                  <a:srgbClr val="18453B"/>
                </a:solidFill>
                <a:latin typeface="DM Sans" pitchFamily="2" charset="77"/>
                <a:ea typeface="+mn-lt"/>
                <a:cs typeface="+mn-lt"/>
              </a:rPr>
              <a:t>distinct-education</a:t>
            </a:r>
          </a:p>
        </p:txBody>
      </p:sp>
      <p:sp>
        <p:nvSpPr>
          <p:cNvPr id="13" name="Text 10"/>
          <p:cNvSpPr/>
          <p:nvPr/>
        </p:nvSpPr>
        <p:spPr>
          <a:xfrm>
            <a:off x="514915" y="1267400"/>
            <a:ext cx="564045" cy="544167"/>
          </a:xfrm>
          <a:prstGeom prst="ellipse">
            <a:avLst/>
          </a:prstGeom>
          <a:solidFill>
            <a:srgbClr val="61C9A8"/>
          </a:solidFill>
          <a:ln/>
        </p:spPr>
        <p:txBody>
          <a:bodyPr wrap="square" lIns="15875" tIns="33734" rIns="15875" bIns="33734" rtlCol="0" anchor="ctr"/>
          <a:lstStyle/>
          <a:p>
            <a:pPr algn="ctr">
              <a:lnSpc>
                <a:spcPts val="960"/>
              </a:lnSpc>
            </a:pPr>
            <a:r>
              <a:rPr lang="en-US" sz="1400" kern="0" spc="-12">
                <a:solidFill>
                  <a:srgbClr val="FFFFFF"/>
                </a:solidFill>
              </a:rPr>
              <a:t>1</a:t>
            </a:r>
            <a:endParaRPr lang="en-US" sz="1400">
              <a:cs typeface="Calibri" panose="020F0502020204030204"/>
            </a:endParaRPr>
          </a:p>
        </p:txBody>
      </p:sp>
      <p:sp>
        <p:nvSpPr>
          <p:cNvPr id="14" name="Text 11"/>
          <p:cNvSpPr/>
          <p:nvPr/>
        </p:nvSpPr>
        <p:spPr>
          <a:xfrm>
            <a:off x="6296988" y="1268882"/>
            <a:ext cx="571500" cy="575642"/>
          </a:xfrm>
          <a:prstGeom prst="ellipse">
            <a:avLst/>
          </a:prstGeom>
          <a:solidFill>
            <a:srgbClr val="61C9A8"/>
          </a:solidFill>
          <a:ln/>
        </p:spPr>
        <p:txBody>
          <a:bodyPr wrap="square" lIns="15875" tIns="33734" rIns="15875" bIns="33734" rtlCol="0" anchor="ctr"/>
          <a:lstStyle/>
          <a:p>
            <a:pPr algn="ctr">
              <a:lnSpc>
                <a:spcPts val="960"/>
              </a:lnSpc>
            </a:pPr>
            <a:r>
              <a:rPr lang="en-US" sz="1400" kern="0" spc="-12">
                <a:solidFill>
                  <a:srgbClr val="FFFFFF"/>
                </a:solidFill>
              </a:rPr>
              <a:t>2</a:t>
            </a:r>
          </a:p>
        </p:txBody>
      </p:sp>
      <p:sp>
        <p:nvSpPr>
          <p:cNvPr id="15" name="Text 12"/>
          <p:cNvSpPr/>
          <p:nvPr/>
        </p:nvSpPr>
        <p:spPr>
          <a:xfrm>
            <a:off x="6328047" y="3168012"/>
            <a:ext cx="553053" cy="517663"/>
          </a:xfrm>
          <a:prstGeom prst="ellipse">
            <a:avLst/>
          </a:prstGeom>
          <a:solidFill>
            <a:srgbClr val="61C9A8"/>
          </a:solidFill>
          <a:ln/>
        </p:spPr>
        <p:txBody>
          <a:bodyPr wrap="square" lIns="15875" tIns="33734" rIns="15875" bIns="33734" rtlCol="0" anchor="ctr"/>
          <a:lstStyle/>
          <a:p>
            <a:pPr algn="ctr">
              <a:lnSpc>
                <a:spcPts val="960"/>
              </a:lnSpc>
            </a:pPr>
            <a:r>
              <a:rPr lang="en-US" sz="1400" kern="0" spc="-12">
                <a:solidFill>
                  <a:srgbClr val="FFFFFF"/>
                </a:solidFill>
                <a:cs typeface="Calibri"/>
              </a:rPr>
              <a:t>4</a:t>
            </a:r>
          </a:p>
        </p:txBody>
      </p:sp>
      <p:sp>
        <p:nvSpPr>
          <p:cNvPr id="16" name="Text 13"/>
          <p:cNvSpPr/>
          <p:nvPr/>
        </p:nvSpPr>
        <p:spPr>
          <a:xfrm>
            <a:off x="532953" y="3238135"/>
            <a:ext cx="554172" cy="525945"/>
          </a:xfrm>
          <a:prstGeom prst="ellipse">
            <a:avLst/>
          </a:prstGeom>
          <a:solidFill>
            <a:srgbClr val="61C9A8"/>
          </a:solidFill>
          <a:ln/>
        </p:spPr>
        <p:txBody>
          <a:bodyPr wrap="square" lIns="15875" tIns="33734" rIns="15875" bIns="33734" rtlCol="0" anchor="ctr"/>
          <a:lstStyle/>
          <a:p>
            <a:pPr algn="ctr">
              <a:lnSpc>
                <a:spcPts val="960"/>
              </a:lnSpc>
            </a:pPr>
            <a:r>
              <a:rPr lang="en-US" sz="1400" kern="0" spc="-12">
                <a:solidFill>
                  <a:srgbClr val="FFFFFF"/>
                </a:solidFill>
              </a:rPr>
              <a:t>3</a:t>
            </a:r>
          </a:p>
        </p:txBody>
      </p:sp>
      <p:pic>
        <p:nvPicPr>
          <p:cNvPr id="7" name="Picture 11" descr="Chart, pie chart&#10;&#10;Description automatically generated">
            <a:extLst>
              <a:ext uri="{FF2B5EF4-FFF2-40B4-BE49-F238E27FC236}">
                <a16:creationId xmlns:a16="http://schemas.microsoft.com/office/drawing/2014/main" id="{4B9ABF96-F30B-9C30-ABD3-C8B1F39A340A}"/>
              </a:ext>
            </a:extLst>
          </p:cNvPr>
          <p:cNvPicPr>
            <a:picLocks noChangeAspect="1"/>
          </p:cNvPicPr>
          <p:nvPr/>
        </p:nvPicPr>
        <p:blipFill>
          <a:blip r:embed="rId3"/>
          <a:stretch>
            <a:fillRect/>
          </a:stretch>
        </p:blipFill>
        <p:spPr>
          <a:xfrm>
            <a:off x="3129998" y="1971328"/>
            <a:ext cx="2743200" cy="1880018"/>
          </a:xfrm>
          <a:prstGeom prst="rect">
            <a:avLst/>
          </a:prstGeom>
          <a:effectLst/>
        </p:spPr>
      </p:pic>
      <p:sp>
        <p:nvSpPr>
          <p:cNvPr id="2" name="Text 2">
            <a:extLst>
              <a:ext uri="{FF2B5EF4-FFF2-40B4-BE49-F238E27FC236}">
                <a16:creationId xmlns:a16="http://schemas.microsoft.com/office/drawing/2014/main" id="{BAB2A513-8EB2-8519-9C56-29295AB555AC}"/>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2B2A35"/>
                </a:solidFill>
                <a:latin typeface="DM Sans"/>
              </a:rPr>
              <a:t>Aug 20, 2022 – May 14, 2023 vs Aug 2021 – May 14 2022</a:t>
            </a:r>
            <a:endParaRPr lang="en-US"/>
          </a:p>
        </p:txBody>
      </p:sp>
      <p:sp>
        <p:nvSpPr>
          <p:cNvPr id="5" name="Text 4">
            <a:extLst>
              <a:ext uri="{FF2B5EF4-FFF2-40B4-BE49-F238E27FC236}">
                <a16:creationId xmlns:a16="http://schemas.microsoft.com/office/drawing/2014/main" id="{848336CF-1FBD-219F-59C6-05594E7BC812}"/>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solidFill>
                  <a:srgbClr val="2B2A35"/>
                </a:solidFill>
                <a:latin typeface="DM Sans"/>
              </a:rPr>
              <a:t>Who will make business happen, Spartans Will</a:t>
            </a:r>
            <a:endParaRPr lang="en-US"/>
          </a:p>
        </p:txBody>
      </p:sp>
      <p:sp>
        <p:nvSpPr>
          <p:cNvPr id="6" name="Text 3">
            <a:extLst>
              <a:ext uri="{FF2B5EF4-FFF2-40B4-BE49-F238E27FC236}">
                <a16:creationId xmlns:a16="http://schemas.microsoft.com/office/drawing/2014/main" id="{E6EDC1A4-9C53-4BBF-C1C6-72C1CE9C2D06}"/>
              </a:ext>
            </a:extLst>
          </p:cNvPr>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latin typeface="DM Sans"/>
                <a:ea typeface="+mn-lt"/>
                <a:cs typeface="Calibri" panose="020F0502020204030204"/>
              </a:rPr>
              <a:t>MSMR</a:t>
            </a:r>
            <a:r>
              <a:rPr kumimoji="0" lang="en-US" sz="600" b="0" i="0" u="none" strike="noStrike" kern="0" cap="none" spc="-12" normalizeH="0" baseline="0" noProof="0">
                <a:ln>
                  <a:noFill/>
                </a:ln>
                <a:effectLst/>
                <a:uLnTx/>
                <a:uFillTx/>
                <a:latin typeface="DM Sans"/>
                <a:ea typeface="+mn-lt"/>
                <a:cs typeface="Calibri" panose="020F0502020204030204"/>
              </a:rPr>
              <a:t> – https://</a:t>
            </a:r>
            <a:r>
              <a:rPr kumimoji="0" lang="en-US" sz="600" b="0" i="0" u="none" strike="noStrike" kern="0" cap="none" spc="-12" normalizeH="0" baseline="0" noProof="0" err="1">
                <a:ln>
                  <a:noFill/>
                </a:ln>
                <a:effectLst/>
                <a:uLnTx/>
                <a:uFillTx/>
                <a:latin typeface="DM Sans"/>
                <a:ea typeface="+mn-lt"/>
                <a:cs typeface="Calibri" panose="020F0502020204030204"/>
              </a:rPr>
              <a:t>broad.msu</a:t>
            </a:r>
            <a:r>
              <a:rPr kumimoji="0" lang="en-US" sz="600" b="0" i="0" u="none" strike="noStrike" kern="0" cap="none" spc="-12" normalizeH="0" baseline="0" noProof="0">
                <a:ln>
                  <a:noFill/>
                </a:ln>
                <a:effectLst/>
                <a:uLnTx/>
                <a:uFillTx/>
                <a:latin typeface="DM Sans"/>
                <a:ea typeface="+mn-lt"/>
                <a:cs typeface="Calibri" panose="020F0502020204030204"/>
              </a:rPr>
              <a:t>.</a:t>
            </a:r>
            <a:r>
              <a:rPr lang="en-US" sz="600" kern="0" spc="-12" err="1">
                <a:solidFill>
                  <a:srgbClr val="2B2A35"/>
                </a:solidFill>
                <a:latin typeface="DM Sans"/>
              </a:rPr>
              <a:t>edu</a:t>
            </a:r>
            <a:r>
              <a:rPr kumimoji="0" lang="en-US" sz="600" b="0" i="0" u="none" strike="noStrike" kern="0" cap="none" spc="-12" normalizeH="0" baseline="0" noProof="0">
                <a:ln>
                  <a:noFill/>
                </a:ln>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effectLst/>
              <a:uLnTx/>
              <a:uFillTx/>
              <a:latin typeface="DM Sans"/>
              <a:ea typeface="+mn-ea"/>
              <a:cs typeface="+mn-cs"/>
            </a:endParaRPr>
          </a:p>
        </p:txBody>
      </p:sp>
      <p:sp>
        <p:nvSpPr>
          <p:cNvPr id="12" name="Text 5">
            <a:extLst>
              <a:ext uri="{FF2B5EF4-FFF2-40B4-BE49-F238E27FC236}">
                <a16:creationId xmlns:a16="http://schemas.microsoft.com/office/drawing/2014/main" id="{17306CA6-CE53-B343-204F-58626117016D}"/>
              </a:ext>
            </a:extLst>
          </p:cNvPr>
          <p:cNvSpPr/>
          <p:nvPr/>
        </p:nvSpPr>
        <p:spPr>
          <a:xfrm>
            <a:off x="516219" y="426486"/>
            <a:ext cx="6502419" cy="569994"/>
          </a:xfrm>
          <a:prstGeom prst="rect">
            <a:avLst/>
          </a:prstGeom>
          <a:noFill/>
          <a:ln/>
        </p:spPr>
        <p:txBody>
          <a:bodyPr wrap="square" lIns="0" tIns="0" rIns="0" bIns="0" rtlCol="0" anchor="t"/>
          <a:lstStyle/>
          <a:p>
            <a:r>
              <a:rPr lang="en-US" sz="2200" kern="0" spc="-12">
                <a:solidFill>
                  <a:srgbClr val="30594E"/>
                </a:solidFill>
                <a:latin typeface="DM Serif Display"/>
              </a:rPr>
              <a:t>MS Marketing Research</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rPr>
              <a:t>Summary: Source/Medium(Increasing Users and Conversions)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DD7A21-643A-6B31-E997-B2C633340286}"/>
              </a:ext>
            </a:extLst>
          </p:cNvPr>
          <p:cNvSpPr txBox="1"/>
          <p:nvPr/>
        </p:nvSpPr>
        <p:spPr>
          <a:xfrm>
            <a:off x="734432" y="1356843"/>
            <a:ext cx="4215238" cy="1256832"/>
          </a:xfrm>
          <a:prstGeom prst="rect">
            <a:avLst/>
          </a:prstGeom>
          <a:noFill/>
          <a:ln/>
        </p:spPr>
        <p:txBody>
          <a:bodyPr wrap="square" lIns="0" tIns="0" rIns="0" bIns="0" rtlCol="0" anchor="t"/>
          <a:lstStyle>
            <a:lvl1pPr>
              <a:defRPr sz="1000" b="1" kern="0" spc="-12">
                <a:solidFill>
                  <a:srgbClr val="18453B"/>
                </a:solidFill>
                <a:latin typeface="DM Sans" pitchFamily="2" charset="77"/>
                <a:ea typeface="+mn-lt"/>
                <a:cs typeface="+mn-lt"/>
              </a:defRPr>
            </a:lvl1pPr>
          </a:lstStyle>
          <a:p>
            <a:r>
              <a:rPr lang="en-US"/>
              <a:t>Improve call to action (CTA):</a:t>
            </a:r>
          </a:p>
          <a:p>
            <a:pPr marL="171450" indent="-171450">
              <a:buFont typeface="Arial" panose="020B0604020202020204" pitchFamily="34" charset="0"/>
              <a:buChar char="•"/>
            </a:pPr>
            <a:r>
              <a:rPr lang="en-US" b="0"/>
              <a:t>Include the request for information in the key statistics area</a:t>
            </a:r>
          </a:p>
          <a:p>
            <a:pPr marL="171450" lvl="1" indent="-171450">
              <a:buFont typeface="Arial" panose="020B0604020202020204" pitchFamily="34" charset="0"/>
              <a:buChar char="•"/>
            </a:pPr>
            <a:r>
              <a:rPr lang="en-US" sz="1000" kern="0" spc="-12">
                <a:solidFill>
                  <a:srgbClr val="18453B"/>
                </a:solidFill>
                <a:latin typeface="DM Sans" pitchFamily="2" charset="77"/>
                <a:ea typeface="+mn-lt"/>
                <a:cs typeface="+mn-lt"/>
              </a:rPr>
              <a:t>Or include it in the upcoming events schedule using “Can’t find an event, request for info”</a:t>
            </a:r>
          </a:p>
          <a:p>
            <a:pPr marL="171450" lvl="1" indent="-171450">
              <a:buFont typeface="Arial" panose="020B0604020202020204" pitchFamily="34" charset="0"/>
              <a:buChar char="•"/>
            </a:pPr>
            <a:r>
              <a:rPr lang="en-US" sz="1000" kern="0" spc="-12">
                <a:solidFill>
                  <a:srgbClr val="18453B"/>
                </a:solidFill>
                <a:latin typeface="DM Sans" pitchFamily="2" charset="77"/>
                <a:ea typeface="+mn-lt"/>
                <a:cs typeface="+mn-lt"/>
              </a:rPr>
              <a:t>Make the request for info form available on the same page, to show that the user does not have to fill a lot of information</a:t>
            </a:r>
          </a:p>
          <a:p>
            <a:pPr marL="171450" indent="-171450">
              <a:buFont typeface="Arial" panose="020B0604020202020204" pitchFamily="34" charset="0"/>
              <a:buChar char="•"/>
            </a:pPr>
            <a:r>
              <a:rPr lang="en-US" b="0"/>
              <a:t>Perform A/B testing to test out the best landing page</a:t>
            </a:r>
          </a:p>
          <a:p>
            <a:pPr marL="171450" indent="-171450">
              <a:buFont typeface="Arial" panose="020B0604020202020204" pitchFamily="34" charset="0"/>
              <a:buChar char="•"/>
            </a:pPr>
            <a:r>
              <a:rPr lang="en-US" b="0"/>
              <a:t>Ask for site feedback       </a:t>
            </a:r>
          </a:p>
        </p:txBody>
      </p:sp>
      <p:grpSp>
        <p:nvGrpSpPr>
          <p:cNvPr id="22" name="Group 21">
            <a:extLst>
              <a:ext uri="{FF2B5EF4-FFF2-40B4-BE49-F238E27FC236}">
                <a16:creationId xmlns:a16="http://schemas.microsoft.com/office/drawing/2014/main" id="{2A48248E-E292-0614-9F20-099E6A69920A}"/>
              </a:ext>
            </a:extLst>
          </p:cNvPr>
          <p:cNvGrpSpPr/>
          <p:nvPr/>
        </p:nvGrpSpPr>
        <p:grpSpPr>
          <a:xfrm>
            <a:off x="5129026" y="605435"/>
            <a:ext cx="3810298" cy="3090964"/>
            <a:chOff x="224243" y="1456193"/>
            <a:chExt cx="4042353" cy="3290905"/>
          </a:xfrm>
        </p:grpSpPr>
        <p:sp>
          <p:nvSpPr>
            <p:cNvPr id="3" name="Rectangle 2">
              <a:extLst>
                <a:ext uri="{FF2B5EF4-FFF2-40B4-BE49-F238E27FC236}">
                  <a16:creationId xmlns:a16="http://schemas.microsoft.com/office/drawing/2014/main" id="{C6BD708F-2460-4464-1465-8954CB675E18}"/>
                </a:ext>
              </a:extLst>
            </p:cNvPr>
            <p:cNvSpPr/>
            <p:nvPr/>
          </p:nvSpPr>
          <p:spPr>
            <a:xfrm>
              <a:off x="224243" y="2730777"/>
              <a:ext cx="4042353" cy="2016321"/>
            </a:xfrm>
            <a:prstGeom prst="rect">
              <a:avLst/>
            </a:prstGeom>
            <a:solidFill>
              <a:schemeClr val="accent4">
                <a:lumMod val="20000"/>
                <a:lumOff val="80000"/>
              </a:schemeClr>
            </a:solidFill>
            <a:ln>
              <a:solidFill>
                <a:schemeClr val="accent4"/>
              </a:solidFill>
            </a:ln>
          </p:spPr>
          <p:txBody>
            <a:bodyPr wrap="square" lIns="0" tIns="0" rIns="0" bIns="0" rtlCol="0" anchor="t"/>
            <a:lstStyle/>
            <a:p>
              <a:endParaRPr lang="en-US" sz="1000" kern="0" spc="-12">
                <a:solidFill>
                  <a:srgbClr val="FFC000"/>
                </a:solidFill>
                <a:latin typeface="DM Sans" pitchFamily="2" charset="77"/>
                <a:ea typeface="+mn-lt"/>
                <a:cs typeface="+mn-lt"/>
              </a:endParaRPr>
            </a:p>
          </p:txBody>
        </p:sp>
        <p:sp>
          <p:nvSpPr>
            <p:cNvPr id="5" name="Text 6">
              <a:extLst>
                <a:ext uri="{FF2B5EF4-FFF2-40B4-BE49-F238E27FC236}">
                  <a16:creationId xmlns:a16="http://schemas.microsoft.com/office/drawing/2014/main" id="{CFB44356-8F6D-8E6D-F4E5-92E3463604C5}"/>
                </a:ext>
              </a:extLst>
            </p:cNvPr>
            <p:cNvSpPr/>
            <p:nvPr/>
          </p:nvSpPr>
          <p:spPr>
            <a:xfrm>
              <a:off x="400785" y="2896956"/>
              <a:ext cx="984956" cy="288104"/>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12" normalizeH="0" baseline="0" noProof="0">
                  <a:ln>
                    <a:noFill/>
                  </a:ln>
                  <a:solidFill>
                    <a:srgbClr val="30594F"/>
                  </a:solidFill>
                  <a:effectLst/>
                  <a:uLnTx/>
                  <a:uFillTx/>
                  <a:latin typeface="DM Sans" pitchFamily="2" charset="77"/>
                  <a:ea typeface="DM Serif Display" pitchFamily="34" charset="-122"/>
                  <a:cs typeface="DM Serif Display" pitchFamily="34" charset="-120"/>
                </a:rPr>
                <a:t>First Name*</a:t>
              </a:r>
              <a:endParaRPr kumimoji="0" lang="en-US" sz="900" b="0" i="0" u="none" strike="noStrike" kern="1200" cap="none" spc="0" normalizeH="0" baseline="0" noProof="0">
                <a:ln>
                  <a:noFill/>
                </a:ln>
                <a:solidFill>
                  <a:prstClr val="black"/>
                </a:solidFill>
                <a:effectLst/>
                <a:uLnTx/>
                <a:uFillTx/>
                <a:latin typeface="DM Sans" pitchFamily="2" charset="77"/>
              </a:endParaRPr>
            </a:p>
          </p:txBody>
        </p:sp>
        <p:sp>
          <p:nvSpPr>
            <p:cNvPr id="7" name="Text 6">
              <a:extLst>
                <a:ext uri="{FF2B5EF4-FFF2-40B4-BE49-F238E27FC236}">
                  <a16:creationId xmlns:a16="http://schemas.microsoft.com/office/drawing/2014/main" id="{F38311F5-3C8D-87C1-733B-AAC48275310E}"/>
                </a:ext>
              </a:extLst>
            </p:cNvPr>
            <p:cNvSpPr/>
            <p:nvPr/>
          </p:nvSpPr>
          <p:spPr>
            <a:xfrm>
              <a:off x="1505720" y="2911106"/>
              <a:ext cx="984956" cy="288104"/>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spc="-12">
                  <a:solidFill>
                    <a:srgbClr val="30594F"/>
                  </a:solidFill>
                  <a:latin typeface="DM Sans" pitchFamily="2" charset="77"/>
                  <a:ea typeface="DM Serif Display" pitchFamily="34" charset="-122"/>
                  <a:cs typeface="DM Serif Display" pitchFamily="34" charset="-120"/>
                </a:rPr>
                <a:t>Last</a:t>
              </a:r>
              <a:r>
                <a:rPr kumimoji="0" lang="en-US" sz="900" b="0" i="0" u="none" strike="noStrike" kern="0" cap="none" spc="-12" normalizeH="0" baseline="0" noProof="0">
                  <a:ln>
                    <a:noFill/>
                  </a:ln>
                  <a:solidFill>
                    <a:srgbClr val="30594F"/>
                  </a:solidFill>
                  <a:effectLst/>
                  <a:uLnTx/>
                  <a:uFillTx/>
                  <a:latin typeface="DM Sans" pitchFamily="2" charset="77"/>
                  <a:ea typeface="DM Serif Display" pitchFamily="34" charset="-122"/>
                  <a:cs typeface="DM Serif Display" pitchFamily="34" charset="-120"/>
                </a:rPr>
                <a:t> Name*</a:t>
              </a:r>
              <a:endParaRPr kumimoji="0" lang="en-US" sz="900" b="0" i="0" u="none" strike="noStrike" kern="1200" cap="none" spc="0" normalizeH="0" baseline="0" noProof="0">
                <a:ln>
                  <a:noFill/>
                </a:ln>
                <a:solidFill>
                  <a:prstClr val="black"/>
                </a:solidFill>
                <a:effectLst/>
                <a:uLnTx/>
                <a:uFillTx/>
                <a:latin typeface="DM Sans" pitchFamily="2" charset="77"/>
              </a:endParaRPr>
            </a:p>
          </p:txBody>
        </p:sp>
        <p:sp>
          <p:nvSpPr>
            <p:cNvPr id="9" name="Text 6">
              <a:extLst>
                <a:ext uri="{FF2B5EF4-FFF2-40B4-BE49-F238E27FC236}">
                  <a16:creationId xmlns:a16="http://schemas.microsoft.com/office/drawing/2014/main" id="{49A92E9F-5849-9215-85E6-1301A5B697D3}"/>
                </a:ext>
              </a:extLst>
            </p:cNvPr>
            <p:cNvSpPr/>
            <p:nvPr/>
          </p:nvSpPr>
          <p:spPr>
            <a:xfrm>
              <a:off x="400785" y="3305408"/>
              <a:ext cx="984956" cy="288104"/>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spc="-12">
                  <a:solidFill>
                    <a:srgbClr val="30594F"/>
                  </a:solidFill>
                  <a:latin typeface="DM Sans" pitchFamily="2" charset="77"/>
                  <a:ea typeface="DM Serif Display" pitchFamily="34" charset="-122"/>
                  <a:cs typeface="DM Serif Display" pitchFamily="34" charset="-120"/>
                </a:rPr>
                <a:t>Email</a:t>
              </a:r>
              <a:r>
                <a:rPr kumimoji="0" lang="en-US" sz="900" b="0" i="0" u="none" strike="noStrike" kern="0" cap="none" spc="-12" normalizeH="0" baseline="0" noProof="0">
                  <a:ln>
                    <a:noFill/>
                  </a:ln>
                  <a:solidFill>
                    <a:srgbClr val="30594F"/>
                  </a:solidFill>
                  <a:effectLst/>
                  <a:uLnTx/>
                  <a:uFillTx/>
                  <a:latin typeface="DM Sans" pitchFamily="2" charset="77"/>
                  <a:ea typeface="DM Serif Display" pitchFamily="34" charset="-122"/>
                  <a:cs typeface="DM Serif Display" pitchFamily="34" charset="-120"/>
                </a:rPr>
                <a:t>*</a:t>
              </a:r>
              <a:endParaRPr kumimoji="0" lang="en-US" sz="900" b="0" i="0" u="none" strike="noStrike" kern="1200" cap="none" spc="0" normalizeH="0" baseline="0" noProof="0">
                <a:ln>
                  <a:noFill/>
                </a:ln>
                <a:solidFill>
                  <a:prstClr val="black"/>
                </a:solidFill>
                <a:effectLst/>
                <a:uLnTx/>
                <a:uFillTx/>
                <a:latin typeface="DM Sans" pitchFamily="2" charset="77"/>
              </a:endParaRPr>
            </a:p>
          </p:txBody>
        </p:sp>
        <p:sp>
          <p:nvSpPr>
            <p:cNvPr id="10" name="Text 6">
              <a:extLst>
                <a:ext uri="{FF2B5EF4-FFF2-40B4-BE49-F238E27FC236}">
                  <a16:creationId xmlns:a16="http://schemas.microsoft.com/office/drawing/2014/main" id="{392632AA-8A88-98D6-BC42-FB9849452FAD}"/>
                </a:ext>
              </a:extLst>
            </p:cNvPr>
            <p:cNvSpPr/>
            <p:nvPr/>
          </p:nvSpPr>
          <p:spPr>
            <a:xfrm>
              <a:off x="403282" y="3739689"/>
              <a:ext cx="984956" cy="288104"/>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spc="-12">
                  <a:solidFill>
                    <a:srgbClr val="30594F"/>
                  </a:solidFill>
                  <a:latin typeface="DM Sans" pitchFamily="2" charset="77"/>
                  <a:ea typeface="DM Serif Display" pitchFamily="34" charset="-122"/>
                  <a:cs typeface="DM Serif Display" pitchFamily="34" charset="-120"/>
                </a:rPr>
                <a:t>Phone</a:t>
              </a:r>
              <a:endParaRPr kumimoji="0" lang="en-US" sz="900" b="0" i="0" u="none" strike="noStrike" kern="1200" cap="none" spc="0" normalizeH="0" baseline="0" noProof="0">
                <a:ln>
                  <a:noFill/>
                </a:ln>
                <a:solidFill>
                  <a:prstClr val="black"/>
                </a:solidFill>
                <a:effectLst/>
                <a:uLnTx/>
                <a:uFillTx/>
                <a:latin typeface="DM Sans" pitchFamily="2" charset="77"/>
              </a:endParaRPr>
            </a:p>
          </p:txBody>
        </p:sp>
        <p:sp>
          <p:nvSpPr>
            <p:cNvPr id="11" name="Text 6">
              <a:extLst>
                <a:ext uri="{FF2B5EF4-FFF2-40B4-BE49-F238E27FC236}">
                  <a16:creationId xmlns:a16="http://schemas.microsoft.com/office/drawing/2014/main" id="{6D0B246F-A48E-EBE9-B9B7-CF66415A61F8}"/>
                </a:ext>
              </a:extLst>
            </p:cNvPr>
            <p:cNvSpPr/>
            <p:nvPr/>
          </p:nvSpPr>
          <p:spPr>
            <a:xfrm>
              <a:off x="420380" y="4213965"/>
              <a:ext cx="984956" cy="288104"/>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spc="-12">
                  <a:solidFill>
                    <a:srgbClr val="30594F"/>
                  </a:solidFill>
                  <a:latin typeface="DM Sans" pitchFamily="2" charset="77"/>
                  <a:ea typeface="DM Serif Display" pitchFamily="34" charset="-122"/>
                  <a:cs typeface="DM Serif Display" pitchFamily="34" charset="-120"/>
                </a:rPr>
                <a:t>Country*</a:t>
              </a:r>
              <a:endParaRPr kumimoji="0" lang="en-US" sz="900" b="0" i="0" u="none" strike="noStrike" kern="1200" cap="none" spc="0" normalizeH="0" baseline="0" noProof="0">
                <a:ln>
                  <a:noFill/>
                </a:ln>
                <a:solidFill>
                  <a:prstClr val="black"/>
                </a:solidFill>
                <a:effectLst/>
                <a:uLnTx/>
                <a:uFillTx/>
                <a:latin typeface="DM Sans" pitchFamily="2" charset="77"/>
              </a:endParaRPr>
            </a:p>
          </p:txBody>
        </p:sp>
        <p:sp>
          <p:nvSpPr>
            <p:cNvPr id="13" name="Text 6">
              <a:extLst>
                <a:ext uri="{FF2B5EF4-FFF2-40B4-BE49-F238E27FC236}">
                  <a16:creationId xmlns:a16="http://schemas.microsoft.com/office/drawing/2014/main" id="{F64C942D-E80A-2F02-3307-144C63D0FCB2}"/>
                </a:ext>
              </a:extLst>
            </p:cNvPr>
            <p:cNvSpPr/>
            <p:nvPr/>
          </p:nvSpPr>
          <p:spPr>
            <a:xfrm>
              <a:off x="398288" y="4391702"/>
              <a:ext cx="984956" cy="182880"/>
            </a:xfrm>
            <a:prstGeom prst="rect">
              <a:avLst/>
            </a:prstGeom>
            <a:noFill/>
            <a:ln w="3175">
              <a:solidFill>
                <a:srgbClr val="18453A"/>
              </a:solid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6">
              <a:extLst>
                <a:ext uri="{FF2B5EF4-FFF2-40B4-BE49-F238E27FC236}">
                  <a16:creationId xmlns:a16="http://schemas.microsoft.com/office/drawing/2014/main" id="{CDC2DD3D-52CD-A38F-4D8E-58E5E0ACAE37}"/>
                </a:ext>
              </a:extLst>
            </p:cNvPr>
            <p:cNvSpPr/>
            <p:nvPr/>
          </p:nvSpPr>
          <p:spPr>
            <a:xfrm>
              <a:off x="398288" y="3885879"/>
              <a:ext cx="984956" cy="182880"/>
            </a:xfrm>
            <a:prstGeom prst="rect">
              <a:avLst/>
            </a:prstGeom>
            <a:noFill/>
            <a:ln w="3175">
              <a:solidFill>
                <a:srgbClr val="18453A"/>
              </a:solid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6">
              <a:extLst>
                <a:ext uri="{FF2B5EF4-FFF2-40B4-BE49-F238E27FC236}">
                  <a16:creationId xmlns:a16="http://schemas.microsoft.com/office/drawing/2014/main" id="{E1FDD00F-AAAC-AB95-F121-AF97611365C2}"/>
                </a:ext>
              </a:extLst>
            </p:cNvPr>
            <p:cNvSpPr/>
            <p:nvPr/>
          </p:nvSpPr>
          <p:spPr>
            <a:xfrm>
              <a:off x="398288" y="3050015"/>
              <a:ext cx="984956" cy="182880"/>
            </a:xfrm>
            <a:prstGeom prst="rect">
              <a:avLst/>
            </a:prstGeom>
            <a:noFill/>
            <a:ln w="3175">
              <a:solidFill>
                <a:srgbClr val="18453A"/>
              </a:solid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6">
              <a:extLst>
                <a:ext uri="{FF2B5EF4-FFF2-40B4-BE49-F238E27FC236}">
                  <a16:creationId xmlns:a16="http://schemas.microsoft.com/office/drawing/2014/main" id="{8739138A-D2F7-BD36-5BC6-B770556271BC}"/>
                </a:ext>
              </a:extLst>
            </p:cNvPr>
            <p:cNvSpPr/>
            <p:nvPr/>
          </p:nvSpPr>
          <p:spPr>
            <a:xfrm>
              <a:off x="398288" y="3447766"/>
              <a:ext cx="984956" cy="182880"/>
            </a:xfrm>
            <a:prstGeom prst="rect">
              <a:avLst/>
            </a:prstGeom>
            <a:noFill/>
            <a:ln w="3175">
              <a:solidFill>
                <a:srgbClr val="18453A"/>
              </a:solid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6">
              <a:extLst>
                <a:ext uri="{FF2B5EF4-FFF2-40B4-BE49-F238E27FC236}">
                  <a16:creationId xmlns:a16="http://schemas.microsoft.com/office/drawing/2014/main" id="{0812B707-569C-279C-84F1-6F2A1C1B508E}"/>
                </a:ext>
              </a:extLst>
            </p:cNvPr>
            <p:cNvSpPr/>
            <p:nvPr/>
          </p:nvSpPr>
          <p:spPr>
            <a:xfrm>
              <a:off x="1505720" y="3051652"/>
              <a:ext cx="984956" cy="182880"/>
            </a:xfrm>
            <a:prstGeom prst="rect">
              <a:avLst/>
            </a:prstGeom>
            <a:noFill/>
            <a:ln w="3175">
              <a:solidFill>
                <a:srgbClr val="18453A"/>
              </a:solid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6">
              <a:extLst>
                <a:ext uri="{FF2B5EF4-FFF2-40B4-BE49-F238E27FC236}">
                  <a16:creationId xmlns:a16="http://schemas.microsoft.com/office/drawing/2014/main" id="{E4978CBA-F087-D800-5520-3630677D76A7}"/>
                </a:ext>
              </a:extLst>
            </p:cNvPr>
            <p:cNvSpPr/>
            <p:nvPr/>
          </p:nvSpPr>
          <p:spPr>
            <a:xfrm>
              <a:off x="1700361" y="4213965"/>
              <a:ext cx="984956" cy="288104"/>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12" normalizeH="0" baseline="0" noProof="0">
                  <a:ln>
                    <a:noFill/>
                  </a:ln>
                  <a:solidFill>
                    <a:srgbClr val="30594F"/>
                  </a:solidFill>
                  <a:effectLst/>
                  <a:uLnTx/>
                  <a:uFillTx/>
                  <a:latin typeface="DM Sans" pitchFamily="2" charset="77"/>
                </a:rPr>
                <a:t>State</a:t>
              </a:r>
              <a:endParaRPr kumimoji="0" lang="en-US" sz="900" b="0" i="0" u="none" strike="noStrike" kern="1200" cap="none" spc="0" normalizeH="0" baseline="0" noProof="0">
                <a:ln>
                  <a:noFill/>
                </a:ln>
                <a:solidFill>
                  <a:prstClr val="black"/>
                </a:solidFill>
                <a:effectLst/>
                <a:uLnTx/>
                <a:uFillTx/>
                <a:latin typeface="DM Sans" pitchFamily="2" charset="77"/>
              </a:endParaRPr>
            </a:p>
          </p:txBody>
        </p:sp>
        <p:sp>
          <p:nvSpPr>
            <p:cNvPr id="19" name="Text 6">
              <a:extLst>
                <a:ext uri="{FF2B5EF4-FFF2-40B4-BE49-F238E27FC236}">
                  <a16:creationId xmlns:a16="http://schemas.microsoft.com/office/drawing/2014/main" id="{5BE893F4-E0B0-9046-1C82-66E4C4DC1EA7}"/>
                </a:ext>
              </a:extLst>
            </p:cNvPr>
            <p:cNvSpPr/>
            <p:nvPr/>
          </p:nvSpPr>
          <p:spPr>
            <a:xfrm>
              <a:off x="1678269" y="4382354"/>
              <a:ext cx="984956" cy="182880"/>
            </a:xfrm>
            <a:prstGeom prst="rect">
              <a:avLst/>
            </a:prstGeom>
            <a:noFill/>
            <a:ln w="3175">
              <a:solidFill>
                <a:srgbClr val="18453A"/>
              </a:solid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 6">
              <a:extLst>
                <a:ext uri="{FF2B5EF4-FFF2-40B4-BE49-F238E27FC236}">
                  <a16:creationId xmlns:a16="http://schemas.microsoft.com/office/drawing/2014/main" id="{84463EBF-1E8A-455A-6ACE-065078131009}"/>
                </a:ext>
              </a:extLst>
            </p:cNvPr>
            <p:cNvSpPr/>
            <p:nvPr/>
          </p:nvSpPr>
          <p:spPr>
            <a:xfrm>
              <a:off x="3156196" y="4391208"/>
              <a:ext cx="984956" cy="182880"/>
            </a:xfrm>
            <a:prstGeom prst="rect">
              <a:avLst/>
            </a:prstGeom>
            <a:noFill/>
            <a:ln w="3175">
              <a:solidFill>
                <a:srgbClr val="18453A"/>
              </a:solid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 6">
              <a:extLst>
                <a:ext uri="{FF2B5EF4-FFF2-40B4-BE49-F238E27FC236}">
                  <a16:creationId xmlns:a16="http://schemas.microsoft.com/office/drawing/2014/main" id="{2A744E4F-0A33-C959-0168-B81C5B734505}"/>
                </a:ext>
              </a:extLst>
            </p:cNvPr>
            <p:cNvSpPr/>
            <p:nvPr/>
          </p:nvSpPr>
          <p:spPr>
            <a:xfrm>
              <a:off x="3156196" y="4213965"/>
              <a:ext cx="984956" cy="288104"/>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12" normalizeH="0" baseline="0" noProof="0">
                  <a:ln>
                    <a:noFill/>
                  </a:ln>
                  <a:solidFill>
                    <a:srgbClr val="30594F"/>
                  </a:solidFill>
                  <a:effectLst/>
                  <a:uLnTx/>
                  <a:uFillTx/>
                  <a:latin typeface="DM Sans" pitchFamily="2" charset="77"/>
                </a:rPr>
                <a:t>City</a:t>
              </a:r>
              <a:endParaRPr kumimoji="0" lang="en-US" sz="900" b="0" i="0" u="none" strike="noStrike" kern="1200" cap="none" spc="0" normalizeH="0" baseline="0" noProof="0">
                <a:ln>
                  <a:noFill/>
                </a:ln>
                <a:solidFill>
                  <a:prstClr val="black"/>
                </a:solidFill>
                <a:effectLst/>
                <a:uLnTx/>
                <a:uFillTx/>
                <a:latin typeface="DM Sans" pitchFamily="2" charset="77"/>
              </a:endParaRPr>
            </a:p>
          </p:txBody>
        </p:sp>
        <p:pic>
          <p:nvPicPr>
            <p:cNvPr id="23" name="Picture 22" descr="A picture containing text, screenshot, font, line&#10;&#10;Description automatically generated">
              <a:extLst>
                <a:ext uri="{FF2B5EF4-FFF2-40B4-BE49-F238E27FC236}">
                  <a16:creationId xmlns:a16="http://schemas.microsoft.com/office/drawing/2014/main" id="{9263B3DF-180C-A18F-7557-7D28CCD554AB}"/>
                </a:ext>
              </a:extLst>
            </p:cNvPr>
            <p:cNvPicPr>
              <a:picLocks noChangeAspect="1"/>
            </p:cNvPicPr>
            <p:nvPr/>
          </p:nvPicPr>
          <p:blipFill rotWithShape="1">
            <a:blip r:embed="rId3"/>
            <a:srcRect l="1674" t="9106"/>
            <a:stretch/>
          </p:blipFill>
          <p:spPr>
            <a:xfrm>
              <a:off x="224243" y="1456193"/>
              <a:ext cx="4042353" cy="1338130"/>
            </a:xfrm>
            <a:prstGeom prst="rect">
              <a:avLst/>
            </a:prstGeom>
          </p:spPr>
        </p:pic>
      </p:grpSp>
      <p:grpSp>
        <p:nvGrpSpPr>
          <p:cNvPr id="25" name="Group 24">
            <a:extLst>
              <a:ext uri="{FF2B5EF4-FFF2-40B4-BE49-F238E27FC236}">
                <a16:creationId xmlns:a16="http://schemas.microsoft.com/office/drawing/2014/main" id="{4F590323-A2FC-548B-304C-8FD72D8CFF02}"/>
              </a:ext>
            </a:extLst>
          </p:cNvPr>
          <p:cNvGrpSpPr/>
          <p:nvPr/>
        </p:nvGrpSpPr>
        <p:grpSpPr>
          <a:xfrm>
            <a:off x="734432" y="2885496"/>
            <a:ext cx="4114800" cy="1791881"/>
            <a:chOff x="4804957" y="686831"/>
            <a:chExt cx="4114800" cy="1791881"/>
          </a:xfrm>
        </p:grpSpPr>
        <p:pic>
          <p:nvPicPr>
            <p:cNvPr id="4" name="Picture 3" descr="A screenshot of a website&#10;&#10;Description automatically generated with low confidence">
              <a:extLst>
                <a:ext uri="{FF2B5EF4-FFF2-40B4-BE49-F238E27FC236}">
                  <a16:creationId xmlns:a16="http://schemas.microsoft.com/office/drawing/2014/main" id="{0A75918A-CC7B-1938-7561-B7332228C8CC}"/>
                </a:ext>
              </a:extLst>
            </p:cNvPr>
            <p:cNvPicPr>
              <a:picLocks noChangeAspect="1"/>
            </p:cNvPicPr>
            <p:nvPr/>
          </p:nvPicPr>
          <p:blipFill>
            <a:blip r:embed="rId4"/>
            <a:stretch>
              <a:fillRect/>
            </a:stretch>
          </p:blipFill>
          <p:spPr>
            <a:xfrm>
              <a:off x="4804957" y="686831"/>
              <a:ext cx="4114800" cy="1791881"/>
            </a:xfrm>
            <a:prstGeom prst="rect">
              <a:avLst/>
            </a:prstGeom>
          </p:spPr>
        </p:pic>
        <p:sp>
          <p:nvSpPr>
            <p:cNvPr id="24" name="Text 6">
              <a:extLst>
                <a:ext uri="{FF2B5EF4-FFF2-40B4-BE49-F238E27FC236}">
                  <a16:creationId xmlns:a16="http://schemas.microsoft.com/office/drawing/2014/main" id="{89177AFC-2E36-C92A-849B-8852D8A42E17}"/>
                </a:ext>
              </a:extLst>
            </p:cNvPr>
            <p:cNvSpPr/>
            <p:nvPr/>
          </p:nvSpPr>
          <p:spPr>
            <a:xfrm>
              <a:off x="7625321" y="1917236"/>
              <a:ext cx="928414" cy="475768"/>
            </a:xfrm>
            <a:prstGeom prst="rect">
              <a:avLst/>
            </a:prstGeom>
            <a:solidFill>
              <a:schemeClr val="accent4">
                <a:lumMod val="20000"/>
                <a:lumOff val="80000"/>
              </a:schemeClr>
            </a:solidFill>
            <a:ln>
              <a:solidFill>
                <a:schemeClr val="accent4"/>
              </a:solid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spc="-12" dirty="0">
                  <a:solidFill>
                    <a:srgbClr val="30594F"/>
                  </a:solidFill>
                  <a:latin typeface="DM Sans" pitchFamily="2" charset="77"/>
                </a:rPr>
                <a:t>Didn’t find what you’re looking for? Request Info!</a:t>
              </a:r>
              <a:endParaRPr kumimoji="0" lang="en-US" sz="900" b="0" i="0" u="none" strike="noStrike" kern="1200" cap="none" spc="0" normalizeH="0" baseline="0" noProof="0" dirty="0">
                <a:ln>
                  <a:noFill/>
                </a:ln>
                <a:solidFill>
                  <a:prstClr val="black"/>
                </a:solidFill>
                <a:effectLst/>
                <a:uLnTx/>
                <a:uFillTx/>
                <a:latin typeface="DM Sans" pitchFamily="2" charset="77"/>
              </a:endParaRPr>
            </a:p>
          </p:txBody>
        </p:sp>
      </p:grpSp>
      <p:sp>
        <p:nvSpPr>
          <p:cNvPr id="26" name="Text 6">
            <a:extLst>
              <a:ext uri="{FF2B5EF4-FFF2-40B4-BE49-F238E27FC236}">
                <a16:creationId xmlns:a16="http://schemas.microsoft.com/office/drawing/2014/main" id="{6872FAA5-F6B7-73A3-B4BA-F5ED663F40A3}"/>
              </a:ext>
            </a:extLst>
          </p:cNvPr>
          <p:cNvSpPr/>
          <p:nvPr/>
        </p:nvSpPr>
        <p:spPr>
          <a:xfrm>
            <a:off x="5106961" y="4149838"/>
            <a:ext cx="1392621" cy="475768"/>
          </a:xfrm>
          <a:prstGeom prst="rect">
            <a:avLst/>
          </a:prstGeom>
          <a:solidFill>
            <a:srgbClr val="FFC000"/>
          </a:solidFill>
          <a:ln>
            <a:solidFill>
              <a:schemeClr val="accent4"/>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0" spc="-12">
                <a:solidFill>
                  <a:schemeClr val="bg1"/>
                </a:solidFill>
                <a:latin typeface="DM Sans" pitchFamily="2" charset="77"/>
              </a:rPr>
              <a:t>Suggested</a:t>
            </a:r>
            <a:endParaRPr kumimoji="0" lang="en-US" sz="1600" b="1" i="0" u="none" strike="noStrike" kern="1200" cap="none" spc="0" normalizeH="0" baseline="0" noProof="0">
              <a:ln>
                <a:noFill/>
              </a:ln>
              <a:solidFill>
                <a:schemeClr val="bg1"/>
              </a:solidFill>
              <a:effectLst/>
              <a:uLnTx/>
              <a:uFillTx/>
              <a:latin typeface="DM Sans" pitchFamily="2" charset="77"/>
            </a:endParaRPr>
          </a:p>
        </p:txBody>
      </p:sp>
      <p:cxnSp>
        <p:nvCxnSpPr>
          <p:cNvPr id="28" name="Straight Arrow Connector 27">
            <a:extLst>
              <a:ext uri="{FF2B5EF4-FFF2-40B4-BE49-F238E27FC236}">
                <a16:creationId xmlns:a16="http://schemas.microsoft.com/office/drawing/2014/main" id="{B1CFC2E2-59D3-2515-FD24-DB63389E40BE}"/>
              </a:ext>
            </a:extLst>
          </p:cNvPr>
          <p:cNvCxnSpPr>
            <a:stCxn id="26" idx="0"/>
          </p:cNvCxnSpPr>
          <p:nvPr/>
        </p:nvCxnSpPr>
        <p:spPr>
          <a:xfrm flipH="1" flipV="1">
            <a:off x="5778111" y="3701302"/>
            <a:ext cx="25161" cy="44853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F709F5D-C8CB-26E9-7D2B-71EEF8F65B90}"/>
              </a:ext>
            </a:extLst>
          </p:cNvPr>
          <p:cNvCxnSpPr>
            <a:cxnSpLocks/>
            <a:stCxn id="26" idx="1"/>
            <a:endCxn id="24" idx="3"/>
          </p:cNvCxnSpPr>
          <p:nvPr/>
        </p:nvCxnSpPr>
        <p:spPr>
          <a:xfrm flipH="1" flipV="1">
            <a:off x="4483210" y="4353785"/>
            <a:ext cx="623751" cy="3393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Text 2">
            <a:extLst>
              <a:ext uri="{FF2B5EF4-FFF2-40B4-BE49-F238E27FC236}">
                <a16:creationId xmlns:a16="http://schemas.microsoft.com/office/drawing/2014/main" id="{25D07623-58E4-25B5-32BC-2EE59392CE35}"/>
              </a:ext>
            </a:extLst>
          </p:cNvPr>
          <p:cNvSpPr/>
          <p:nvPr/>
        </p:nvSpPr>
        <p:spPr>
          <a:xfrm>
            <a:off x="3276683" y="4873800"/>
            <a:ext cx="2590874" cy="121890"/>
          </a:xfrm>
          <a:prstGeom prst="rect">
            <a:avLst/>
          </a:prstGeom>
          <a:noFill/>
          <a:ln/>
        </p:spPr>
        <p:txBody>
          <a:bodyPr wrap="square" lIns="0" tIns="0" rIns="0" bIns="0" rtlCol="0" anchor="ctr"/>
          <a:lstStyle/>
          <a:p>
            <a:pPr algn="ctr">
              <a:lnSpc>
                <a:spcPts val="960"/>
              </a:lnSpc>
            </a:pPr>
            <a:r>
              <a:rPr lang="en-US" sz="600" kern="0" spc="-12">
                <a:solidFill>
                  <a:srgbClr val="2B2A35"/>
                </a:solidFill>
                <a:latin typeface="DM Sans"/>
              </a:rPr>
              <a:t>Aug 20, 2022 – May 14, 2023 vs Aug 2021 – May 14 2022</a:t>
            </a:r>
            <a:endParaRPr lang="en-US"/>
          </a:p>
        </p:txBody>
      </p:sp>
      <p:sp>
        <p:nvSpPr>
          <p:cNvPr id="12" name="Text 4">
            <a:extLst>
              <a:ext uri="{FF2B5EF4-FFF2-40B4-BE49-F238E27FC236}">
                <a16:creationId xmlns:a16="http://schemas.microsoft.com/office/drawing/2014/main" id="{42512348-464E-9BD6-CD84-CD27936BEE01}"/>
              </a:ext>
            </a:extLst>
          </p:cNvPr>
          <p:cNvSpPr/>
          <p:nvPr/>
        </p:nvSpPr>
        <p:spPr>
          <a:xfrm>
            <a:off x="7122686" y="4873522"/>
            <a:ext cx="1806560" cy="121890"/>
          </a:xfrm>
          <a:prstGeom prst="rect">
            <a:avLst/>
          </a:prstGeom>
          <a:noFill/>
          <a:ln/>
        </p:spPr>
        <p:txBody>
          <a:bodyPr wrap="square" lIns="0" tIns="0" rIns="0" bIns="0" rtlCol="0" anchor="ctr"/>
          <a:lstStyle/>
          <a:p>
            <a:pPr algn="r">
              <a:lnSpc>
                <a:spcPts val="960"/>
              </a:lnSpc>
            </a:pPr>
            <a:r>
              <a:rPr lang="en-US" sz="600" kern="0" spc="-12">
                <a:solidFill>
                  <a:srgbClr val="2B2A35"/>
                </a:solidFill>
                <a:latin typeface="DM Sans"/>
              </a:rPr>
              <a:t>Who will make business happen, Spartans Will</a:t>
            </a:r>
            <a:endParaRPr lang="en-US"/>
          </a:p>
        </p:txBody>
      </p:sp>
      <p:sp>
        <p:nvSpPr>
          <p:cNvPr id="27" name="Text 3">
            <a:extLst>
              <a:ext uri="{FF2B5EF4-FFF2-40B4-BE49-F238E27FC236}">
                <a16:creationId xmlns:a16="http://schemas.microsoft.com/office/drawing/2014/main" id="{EFA935CB-A813-197F-FE0E-157BB7BD68E8}"/>
              </a:ext>
            </a:extLst>
          </p:cNvPr>
          <p:cNvSpPr/>
          <p:nvPr/>
        </p:nvSpPr>
        <p:spPr>
          <a:xfrm>
            <a:off x="258491" y="4873789"/>
            <a:ext cx="2085214" cy="121623"/>
          </a:xfrm>
          <a:prstGeom prst="rect">
            <a:avLst/>
          </a:prstGeom>
          <a:noFill/>
          <a:ln/>
        </p:spPr>
        <p:txBody>
          <a:bodyPr wrap="square" lIns="0" tIns="0" rIns="0" bIns="0" rtlCol="0" anchor="ctr"/>
          <a:lstStyle/>
          <a:p>
            <a:pPr marL="0" marR="0" lvl="0" indent="0" algn="l" defTabSz="914400" rtl="0" eaLnBrk="1" fontAlgn="auto" latinLnBrk="0" hangingPunct="1">
              <a:lnSpc>
                <a:spcPts val="960"/>
              </a:lnSpc>
              <a:spcBef>
                <a:spcPts val="0"/>
              </a:spcBef>
              <a:spcAft>
                <a:spcPts val="0"/>
              </a:spcAft>
              <a:buClrTx/>
              <a:buSzTx/>
              <a:buFontTx/>
              <a:buNone/>
              <a:tabLst/>
              <a:defRPr/>
            </a:pPr>
            <a:r>
              <a:rPr lang="en-US" sz="600" kern="0" spc="-12">
                <a:latin typeface="DM Sans"/>
                <a:ea typeface="+mn-lt"/>
                <a:cs typeface="Calibri" panose="020F0502020204030204"/>
              </a:rPr>
              <a:t>MSMR</a:t>
            </a:r>
            <a:r>
              <a:rPr kumimoji="0" lang="en-US" sz="600" b="0" i="0" u="none" strike="noStrike" kern="0" cap="none" spc="-12" normalizeH="0" baseline="0" noProof="0">
                <a:ln>
                  <a:noFill/>
                </a:ln>
                <a:effectLst/>
                <a:uLnTx/>
                <a:uFillTx/>
                <a:latin typeface="DM Sans"/>
                <a:ea typeface="+mn-lt"/>
                <a:cs typeface="Calibri" panose="020F0502020204030204"/>
              </a:rPr>
              <a:t> – https://</a:t>
            </a:r>
            <a:r>
              <a:rPr kumimoji="0" lang="en-US" sz="600" b="0" i="0" u="none" strike="noStrike" kern="0" cap="none" spc="-12" normalizeH="0" baseline="0" noProof="0" err="1">
                <a:ln>
                  <a:noFill/>
                </a:ln>
                <a:effectLst/>
                <a:uLnTx/>
                <a:uFillTx/>
                <a:latin typeface="DM Sans"/>
                <a:ea typeface="+mn-lt"/>
                <a:cs typeface="Calibri" panose="020F0502020204030204"/>
              </a:rPr>
              <a:t>broad.msu</a:t>
            </a:r>
            <a:r>
              <a:rPr kumimoji="0" lang="en-US" sz="600" b="0" i="0" u="none" strike="noStrike" kern="0" cap="none" spc="-12" normalizeH="0" baseline="0" noProof="0">
                <a:ln>
                  <a:noFill/>
                </a:ln>
                <a:effectLst/>
                <a:uLnTx/>
                <a:uFillTx/>
                <a:latin typeface="DM Sans"/>
                <a:ea typeface="+mn-lt"/>
                <a:cs typeface="Calibri" panose="020F0502020204030204"/>
              </a:rPr>
              <a:t>.</a:t>
            </a:r>
            <a:r>
              <a:rPr lang="en-US" sz="600" kern="0" spc="-12" err="1">
                <a:solidFill>
                  <a:srgbClr val="2B2A35"/>
                </a:solidFill>
                <a:latin typeface="DM Sans"/>
              </a:rPr>
              <a:t>edu</a:t>
            </a:r>
            <a:r>
              <a:rPr kumimoji="0" lang="en-US" sz="600" b="0" i="0" u="none" strike="noStrike" kern="0" cap="none" spc="-12" normalizeH="0" baseline="0" noProof="0">
                <a:ln>
                  <a:noFill/>
                </a:ln>
                <a:effectLst/>
                <a:uLnTx/>
                <a:uFillTx/>
                <a:latin typeface="DM Sans"/>
                <a:ea typeface="+mn-lt"/>
                <a:cs typeface="Calibri" panose="020F0502020204030204"/>
              </a:rPr>
              <a:t>/masters/marketing-research/</a:t>
            </a:r>
            <a:endParaRPr kumimoji="0" lang="en-US" sz="600" b="0" i="0" u="none" strike="noStrike" kern="0" cap="none" spc="-12" normalizeH="0" baseline="0" noProof="0">
              <a:ln>
                <a:noFill/>
              </a:ln>
              <a:effectLst/>
              <a:uLnTx/>
              <a:uFillTx/>
              <a:latin typeface="DM Sans"/>
              <a:ea typeface="+mn-ea"/>
              <a:cs typeface="+mn-cs"/>
            </a:endParaRPr>
          </a:p>
        </p:txBody>
      </p:sp>
      <p:sp>
        <p:nvSpPr>
          <p:cNvPr id="30" name="Shape 1">
            <a:extLst>
              <a:ext uri="{FF2B5EF4-FFF2-40B4-BE49-F238E27FC236}">
                <a16:creationId xmlns:a16="http://schemas.microsoft.com/office/drawing/2014/main" id="{E4B76007-BAA5-5518-95DE-74EF22D83BB3}"/>
              </a:ext>
            </a:extLst>
          </p:cNvPr>
          <p:cNvSpPr/>
          <p:nvPr/>
        </p:nvSpPr>
        <p:spPr>
          <a:xfrm>
            <a:off x="-194248" y="4666088"/>
            <a:ext cx="9525000" cy="0"/>
          </a:xfrm>
          <a:prstGeom prst="line">
            <a:avLst/>
          </a:prstGeom>
          <a:solidFill>
            <a:srgbClr val="61C9A8">
              <a:alpha val="20000"/>
            </a:srgbClr>
          </a:solidFill>
          <a:ln w="5292">
            <a:solidFill>
              <a:srgbClr val="30594F">
                <a:alpha val="20000"/>
              </a:srgbClr>
            </a:solidFill>
            <a:prstDash val="solid"/>
            <a:headEnd type="none"/>
            <a:tailEnd type="none"/>
          </a:ln>
        </p:spPr>
      </p:sp>
      <p:sp>
        <p:nvSpPr>
          <p:cNvPr id="31" name="Text 5">
            <a:extLst>
              <a:ext uri="{FF2B5EF4-FFF2-40B4-BE49-F238E27FC236}">
                <a16:creationId xmlns:a16="http://schemas.microsoft.com/office/drawing/2014/main" id="{4C3FF53B-F70E-43AD-F4BE-0A8AFE7D9BA9}"/>
              </a:ext>
            </a:extLst>
          </p:cNvPr>
          <p:cNvSpPr/>
          <p:nvPr/>
        </p:nvSpPr>
        <p:spPr>
          <a:xfrm>
            <a:off x="516219" y="426486"/>
            <a:ext cx="5859867" cy="569994"/>
          </a:xfrm>
          <a:prstGeom prst="rect">
            <a:avLst/>
          </a:prstGeom>
          <a:noFill/>
          <a:ln/>
        </p:spPr>
        <p:txBody>
          <a:bodyPr wrap="square" lIns="0" tIns="0" rIns="0" bIns="0" rtlCol="0" anchor="t"/>
          <a:lstStyle/>
          <a:p>
            <a:r>
              <a:rPr lang="en-US" sz="2200" kern="0" spc="-12">
                <a:solidFill>
                  <a:srgbClr val="30594E"/>
                </a:solidFill>
                <a:latin typeface="DM Serif Display"/>
              </a:rPr>
              <a:t>MS Marketing Research</a:t>
            </a:r>
            <a:endParaRPr lang="en-US" sz="2200">
              <a:solidFill>
                <a:srgbClr val="30594E"/>
              </a:solidFill>
              <a:latin typeface="Calibri" panose="020F0502020204030204"/>
              <a:ea typeface="Calibri" panose="020F0502020204030204"/>
              <a:cs typeface="Calibri" panose="020F0502020204030204"/>
            </a:endParaRPr>
          </a:p>
          <a:p>
            <a:r>
              <a:rPr lang="en-US" sz="1600" kern="0" spc="-12">
                <a:solidFill>
                  <a:srgbClr val="30594E"/>
                </a:solidFill>
                <a:latin typeface="DM Serif Display"/>
              </a:rPr>
              <a:t>Summary: Landing Page (Improve CTA)</a:t>
            </a:r>
          </a:p>
        </p:txBody>
      </p:sp>
    </p:spTree>
    <p:extLst>
      <p:ext uri="{BB962C8B-B14F-4D97-AF65-F5344CB8AC3E}">
        <p14:creationId xmlns:p14="http://schemas.microsoft.com/office/powerpoint/2010/main" val="3300812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2442</Words>
  <Application>Microsoft Macintosh PowerPoint</Application>
  <PresentationFormat>On-screen Show (16:9)</PresentationFormat>
  <Paragraphs>312</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DM Sans</vt:lpstr>
      <vt:lpstr>DM Serif Display</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PptxGenJS Presentation</dc:subject>
  <dc:creator>Pitch Software GmbH</dc:creator>
  <cp:lastModifiedBy>Tiwari, Aishwarya</cp:lastModifiedBy>
  <cp:revision>4</cp:revision>
  <dcterms:created xsi:type="dcterms:W3CDTF">2023-05-23T17:04:20Z</dcterms:created>
  <dcterms:modified xsi:type="dcterms:W3CDTF">2023-10-26T14:01:36Z</dcterms:modified>
</cp:coreProperties>
</file>